
<file path=[Content_Types].xml><?xml version="1.0" encoding="utf-8"?>
<Types xmlns="http://schemas.openxmlformats.org/package/2006/content-types">
  <Override PartName="/_rels/.rels" ContentType="application/vnd.openxmlformats-package.relationships+xml"/>
  <Override PartName="/ppt/notesSlides/notesSlide14.xml" ContentType="application/vnd.openxmlformats-officedocument.presentationml.notesSlide+xml"/>
  <Override PartName="/ppt/notesSlides/notesSlide51.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27.xml" ContentType="application/vnd.openxmlformats-officedocument.presentationml.notesSlide+xml"/>
  <Override PartName="/ppt/notesSlides/notesSlide54.xml" ContentType="application/vnd.openxmlformats-officedocument.presentationml.notesSlide+xml"/>
  <Override PartName="/ppt/notesSlides/notesSlide50.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_rels/notesSlide12.xml.rels" ContentType="application/vnd.openxmlformats-package.relationships+xml"/>
  <Override PartName="/ppt/notesSlides/_rels/notesSlide51.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50.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15.xml.rels" ContentType="application/vnd.openxmlformats-package.relationships+xml"/>
  <Override PartName="/ppt/notesSlides/_rels/notesSlide54.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27.xml.rels" ContentType="application/vnd.openxmlformats-package.relationships+xml"/>
  <Override PartName="/ppt/notesSlides/_rels/notesSlide13.xml.rels" ContentType="application/vnd.openxmlformats-package.relationships+xml"/>
  <Override PartName="/ppt/_rels/presentation.xml.rels" ContentType="application/vnd.openxmlformats-package.relationships+xml"/>
  <Override PartName="/ppt/media/image22.png" ContentType="image/png"/>
  <Override PartName="/ppt/media/image5.jpeg" ContentType="image/jpeg"/>
  <Override PartName="/ppt/media/image61.jpeg" ContentType="image/jpeg"/>
  <Override PartName="/ppt/media/image15.png" ContentType="image/png"/>
  <Override PartName="/ppt/media/image17.emf" ContentType="image/x-emf"/>
  <Override PartName="/ppt/media/image40.png" ContentType="image/png"/>
  <Override PartName="/ppt/media/image49.png" ContentType="image/png"/>
  <Override PartName="/ppt/media/image24.png" ContentType="image/png"/>
  <Override PartName="/ppt/media/image58.png" ContentType="image/png"/>
  <Override PartName="/ppt/media/image33.png" ContentType="image/png"/>
  <Override PartName="/ppt/media/image3.png" ContentType="image/png"/>
  <Override PartName="/ppt/media/image42.png" ContentType="image/png"/>
  <Override PartName="/ppt/media/image26.png" ContentType="image/png"/>
  <Override PartName="/ppt/media/image51.png" ContentType="image/png"/>
  <Override PartName="/ppt/media/image35.png" ContentType="image/png"/>
  <Override PartName="/ppt/media/image19.png" ContentType="image/png"/>
  <Override PartName="/ppt/media/image60.png" ContentType="image/png"/>
  <Override PartName="/ppt/media/image46.emf" ContentType="image/x-emf"/>
  <Override PartName="/ppt/media/image28.png" ContentType="image/png"/>
  <Override PartName="/ppt/media/image14.jpeg" ContentType="image/jpeg"/>
  <Override PartName="/ppt/media/image54.jpeg" ContentType="image/jpeg"/>
  <Override PartName="/ppt/media/image53.png" ContentType="image/png"/>
  <Override PartName="/ppt/media/image12.png" ContentType="image/png"/>
  <Override PartName="/ppt/media/image37.png" ContentType="image/png"/>
  <Override PartName="/ppt/media/image4.jpeg" ContentType="image/jpeg"/>
  <Override PartName="/ppt/media/image7.png" ContentType="image/png"/>
  <Override PartName="/ppt/media/image21.png" ContentType="image/png"/>
  <Override PartName="/ppt/media/image9.jpeg" ContentType="image/jpeg"/>
  <Override PartName="/ppt/media/image27.gif" ContentType="image/gif"/>
  <Override PartName="/ppt/media/image55.png" ContentType="image/png"/>
  <Override PartName="/ppt/media/image30.png" ContentType="image/png"/>
  <Override PartName="/ppt/media/image39.png" ContentType="image/png"/>
  <Override PartName="/ppt/media/image44.jpeg" ContentType="image/jpeg"/>
  <Override PartName="/ppt/media/image23.png" ContentType="image/png"/>
  <Override PartName="/ppt/media/image48.png" ContentType="image/png"/>
  <Override PartName="/ppt/media/image25.emf" ContentType="image/x-emf"/>
  <Override PartName="/ppt/media/image1.jpeg" ContentType="image/jpeg"/>
  <Override PartName="/ppt/media/image57.png" ContentType="image/png"/>
  <Override PartName="/ppt/media/image32.png" ContentType="image/png"/>
  <Override PartName="/ppt/media/image6.jpeg" ContentType="image/jpeg"/>
  <Override PartName="/ppt/media/image16.png" ContentType="image/png"/>
  <Override PartName="/ppt/media/image2.png" ContentType="image/png"/>
  <Override PartName="/ppt/media/image41.png" ContentType="image/png"/>
  <Override PartName="/ppt/media/image50.png" ContentType="image/png"/>
  <Override PartName="/ppt/media/image59.png" ContentType="image/png"/>
  <Override PartName="/ppt/media/image34.png" ContentType="image/png"/>
  <Override PartName="/ppt/media/image56.gif" ContentType="image/gif"/>
  <Override PartName="/ppt/media/image18.png" ContentType="image/png"/>
  <Override PartName="/ppt/media/image43.png" ContentType="image/png"/>
  <Override PartName="/ppt/media/image52.png" ContentType="image/png"/>
  <Override PartName="/ppt/media/image36.png" ContentType="image/png"/>
  <Override PartName="/ppt/media/image11.png" ContentType="image/png"/>
  <Override PartName="/ppt/media/image8.jpeg" ContentType="image/jpeg"/>
  <Override PartName="/ppt/media/image45.png" ContentType="image/png"/>
  <Override PartName="/ppt/media/image20.png" ContentType="image/png"/>
  <Override PartName="/ppt/media/image29.png" ContentType="image/png"/>
  <Override PartName="/ppt/media/image47.emf" ContentType="image/x-emf"/>
  <Override PartName="/ppt/media/image10.jpeg" ContentType="image/jpeg"/>
  <Override PartName="/ppt/media/image38.png" ContentType="image/png"/>
  <Override PartName="/ppt/media/image31.emf" ContentType="image/x-emf"/>
  <Override PartName="/ppt/media/image13.png" ContentType="image/png"/>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slide43.xml" ContentType="application/vnd.openxmlformats-officedocument.presentationml.slide+xml"/>
  <Override PartName="/ppt/slides/slide27.xml" ContentType="application/vnd.openxmlformats-officedocument.presentationml.slide+xml"/>
  <Override PartName="/ppt/slides/slide52.xml" ContentType="application/vnd.openxmlformats-officedocument.presentationml.slide+xml"/>
  <Override PartName="/ppt/slides/slide36.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29.xml" ContentType="application/vnd.openxmlformats-officedocument.presentationml.slide+xml"/>
  <Override PartName="/ppt/slides/slide54.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_rels/slide10.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27.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53.xml.rels" ContentType="application/vnd.openxmlformats-package.relationships+xml"/>
  <Override PartName="/ppt/slides/_rels/slide37.xml.rels" ContentType="application/vnd.openxmlformats-package.relationships+xml"/>
  <Override PartName="/ppt/slides/_rels/slide44.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42.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xml.rels" ContentType="application/vnd.openxmlformats-package.relationships+xml"/>
  <Override PartName="/ppt/slides/_rels/slide50.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49.xml.rels" ContentType="application/vnd.openxmlformats-package.relationships+xml"/>
  <Override PartName="/ppt/slides/_rels/slide56.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19.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52.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15.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25.xml.rels" ContentType="application/vnd.openxmlformats-package.relationships+xml"/>
  <Override PartName="/ppt/slides/_rels/slide32.xml.rels" ContentType="application/vnd.openxmlformats-package.relationships+xml"/>
  <Override PartName="/ppt/slides/_rels/slide3.xml.rels" ContentType="application/vnd.openxmlformats-package.relationships+xml"/>
  <Override PartName="/ppt/slides/_rels/slide51.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42.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slides/slide44.xml" ContentType="application/vnd.openxmlformats-officedocument.presentationml.slide+xml"/>
  <Override PartName="/ppt/slides/slide28.xml" ContentType="application/vnd.openxmlformats-officedocument.presentationml.slide+xml"/>
  <Override PartName="/ppt/slides/slide53.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32.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3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slideMasters/slideMaster1.xml" ContentType="application/vnd.openxmlformats-officedocument.presentationml.slideMaster+xml"/>
  <Override PartName="/ppt/slideMasters/_rels/slideMaster1.xml.rels" ContentType="application/vnd.openxmlformats-package.relationships+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10077450" cy="75628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38" name="PlaceHolder 2"/>
          <p:cNvSpPr>
            <a:spLocks noGrp="1"/>
          </p:cNvSpPr>
          <p:nvPr>
            <p:ph type="hdr"/>
          </p:nvPr>
        </p:nvSpPr>
        <p:spPr>
          <a:xfrm>
            <a:off x="0" y="0"/>
            <a:ext cx="3372840" cy="502560"/>
          </a:xfrm>
          <a:prstGeom prst="rect">
            <a:avLst/>
          </a:prstGeom>
        </p:spPr>
        <p:txBody>
          <a:bodyPr bIns="0" lIns="0" rIns="0" tIns="0" wrap="none"/>
          <a:p>
            <a:r>
              <a:rPr lang="en-US" sz="1400"/>
              <a:t>&lt;header&gt;</a:t>
            </a:r>
            <a:endParaRPr/>
          </a:p>
        </p:txBody>
      </p:sp>
      <p:sp>
        <p:nvSpPr>
          <p:cNvPr id="39" name="PlaceHolder 3"/>
          <p:cNvSpPr>
            <a:spLocks noGrp="1"/>
          </p:cNvSpPr>
          <p:nvPr>
            <p:ph type="dt"/>
          </p:nvPr>
        </p:nvSpPr>
        <p:spPr>
          <a:xfrm>
            <a:off x="4399200" y="0"/>
            <a:ext cx="3372840" cy="502560"/>
          </a:xfrm>
          <a:prstGeom prst="rect">
            <a:avLst/>
          </a:prstGeom>
        </p:spPr>
        <p:txBody>
          <a:bodyPr bIns="0" lIns="0" rIns="0" tIns="0" wrap="none"/>
          <a:p>
            <a:pPr algn="r"/>
            <a:r>
              <a:rPr lang="en-US" sz="1400"/>
              <a:t>&lt;date/time&gt;</a:t>
            </a:r>
            <a:endParaRPr/>
          </a:p>
        </p:txBody>
      </p:sp>
      <p:sp>
        <p:nvSpPr>
          <p:cNvPr id="40" name="PlaceHolder 4"/>
          <p:cNvSpPr>
            <a:spLocks noGrp="1"/>
          </p:cNvSpPr>
          <p:nvPr>
            <p:ph type="ftr"/>
          </p:nvPr>
        </p:nvSpPr>
        <p:spPr>
          <a:xfrm>
            <a:off x="0" y="9555480"/>
            <a:ext cx="3372840" cy="502560"/>
          </a:xfrm>
          <a:prstGeom prst="rect">
            <a:avLst/>
          </a:prstGeom>
        </p:spPr>
        <p:txBody>
          <a:bodyPr anchor="b" bIns="0" lIns="0" rIns="0" tIns="0" wrap="none"/>
          <a:p>
            <a:r>
              <a:rPr lang="en-US" sz="1400"/>
              <a:t>&lt;footer&gt;</a:t>
            </a:r>
            <a:endParaRPr/>
          </a:p>
        </p:txBody>
      </p:sp>
      <p:sp>
        <p:nvSpPr>
          <p:cNvPr id="41" name="PlaceHolder 5"/>
          <p:cNvSpPr>
            <a:spLocks noGrp="1"/>
          </p:cNvSpPr>
          <p:nvPr>
            <p:ph type="sldNum"/>
          </p:nvPr>
        </p:nvSpPr>
        <p:spPr>
          <a:xfrm>
            <a:off x="4399200" y="9555480"/>
            <a:ext cx="3372840" cy="502560"/>
          </a:xfrm>
          <a:prstGeom prst="rect">
            <a:avLst/>
          </a:prstGeom>
        </p:spPr>
        <p:txBody>
          <a:bodyPr anchor="b" bIns="0" lIns="0" rIns="0" tIns="0" wrap="none"/>
          <a:p>
            <a:pPr algn="r"/>
            <a:fld id="{41017111-1151-4161-8161-5181D1F1E1A1}" type="slidenum">
              <a:rPr lang="en-US" sz="1400"/>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PlaceHolder 1"/>
          <p:cNvSpPr>
            <a:spLocks noGrp="1"/>
          </p:cNvSpPr>
          <p:nvPr>
            <p:ph type="body"/>
          </p:nvPr>
        </p:nvSpPr>
        <p:spPr>
          <a:xfrm>
            <a:off x="777240" y="4777560"/>
            <a:ext cx="6217560" cy="4525920"/>
          </a:xfrm>
          <a:prstGeom prst="rect">
            <a:avLst/>
          </a:prstGeom>
        </p:spPr>
        <p:txBody>
          <a:bodyPr bIns="0" lIns="0" rIns="0" tIns="0" wrap="none"/>
          <a:p>
            <a:r>
              <a:rPr lang="en-US"/>
              <a:t>Hi, I'm Shaun, a masters student in EEMB, and for my thesis work I'm studying global shipping. Shipping has huge ecological implications, but we have very little useful data, and I'm working to produce the data that fills this gap.</a:t>
            </a:r>
            <a:endParaRPr/>
          </a:p>
          <a:p>
            <a:endParaRPr/>
          </a:p>
          <a:p>
            <a:r>
              <a:rPr lang="en-US"/>
              <a:t>MSC Tomoko Panama in the Santa Barbara channel, almost 4 football fields long, 8400 containers each 20 feet in length.</a:t>
            </a:r>
            <a:endParaRPr/>
          </a:p>
          <a:p>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6" name="PlaceHolder 1"/>
          <p:cNvSpPr>
            <a:spLocks noGrp="1"/>
          </p:cNvSpPr>
          <p:nvPr>
            <p:ph type="body"/>
          </p:nvPr>
        </p:nvSpPr>
        <p:spPr>
          <a:xfrm>
            <a:off x="777240" y="4777560"/>
            <a:ext cx="6217560" cy="4525920"/>
          </a:xfrm>
          <a:prstGeom prst="rect">
            <a:avLst/>
          </a:prstGeom>
        </p:spPr>
        <p:txBody>
          <a:bodyPr bIns="0" lIns="0" rIns="0" tIns="0" wrap="none"/>
          <a:p>
            <a:r>
              <a:rPr lang="en-US"/>
              <a:t>It makes a pretty picture, but it really just connects the dots between observations, including through the middle of landmasses. Need something better to address questions of the ecological effects.</a:t>
            </a:r>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7" name="PlaceHolder 1"/>
          <p:cNvSpPr>
            <a:spLocks noGrp="1"/>
          </p:cNvSpPr>
          <p:nvPr>
            <p:ph type="body"/>
          </p:nvPr>
        </p:nvSpPr>
        <p:spPr>
          <a:xfrm>
            <a:off x="777240" y="4777560"/>
            <a:ext cx="6217560" cy="4525920"/>
          </a:xfrm>
          <a:prstGeom prst="rect">
            <a:avLst/>
          </a:prstGeom>
        </p:spPr>
        <p:txBody>
          <a:bodyPr bIns="0" lIns="0" rIns="0" tIns="0" wrap="none"/>
          <a:p>
            <a:r>
              <a:rPr lang="en-US" sz="2000"/>
              <a:t>PRESENCE-ABSENCE map, cells that are lit up had at least one visit during the 8 year window of the data. Broad coverage, but difficult to discern patterns.</a:t>
            </a:r>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823320" y="4937760"/>
            <a:ext cx="6217560" cy="4525920"/>
          </a:xfrm>
          <a:prstGeom prst="rect">
            <a:avLst/>
          </a:prstGeom>
        </p:spPr>
        <p:txBody>
          <a:bodyPr bIns="0" lIns="0" rIns="0" tIns="0" wrap="none"/>
          <a:p>
            <a:endParaRPr/>
          </a:p>
          <a:p>
            <a:endParaRPr/>
          </a:p>
          <a:p>
            <a:r>
              <a:rPr lang="en-US"/>
              <a:t>LIVING RESOURCE improving over time, and has realtime observations, can we move toward ecologically based navigation systems?</a:t>
            </a:r>
            <a:endParaRPr/>
          </a:p>
          <a:p>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777240" y="4777560"/>
            <a:ext cx="6217560" cy="4525920"/>
          </a:xfrm>
          <a:prstGeom prst="rect">
            <a:avLst/>
          </a:prstGeom>
        </p:spPr>
        <p:txBody>
          <a:bodyPr bIns="0" lIns="0" rIns="0" tIns="0" wrap="none"/>
          <a:p>
            <a:r>
              <a:rPr lang="en-US" sz="2000"/>
              <a:t>All of our AIS observations in November 2011</a:t>
            </a:r>
            <a:endParaRPr/>
          </a:p>
          <a:p>
            <a:endParaRPr/>
          </a:p>
          <a:p>
            <a:r>
              <a:rPr lang="en-US" sz="2000"/>
              <a:t>This also illustrates some of the challenges of Volunteered information – notice the cluster of observations in the mountains of southeast Algeria</a:t>
            </a:r>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PlaceHolder 1"/>
          <p:cNvSpPr>
            <a:spLocks noGrp="1"/>
          </p:cNvSpPr>
          <p:nvPr>
            <p:ph type="body"/>
          </p:nvPr>
        </p:nvSpPr>
        <p:spPr>
          <a:xfrm>
            <a:off x="777240" y="4777560"/>
            <a:ext cx="6217560" cy="4525920"/>
          </a:xfrm>
          <a:prstGeom prst="rect">
            <a:avLst/>
          </a:prstGeom>
        </p:spPr>
        <p:txBody>
          <a:bodyPr bIns="0" lIns="0" rIns="0" tIns="0" wrap="none"/>
          <a:p>
            <a:r>
              <a:rPr lang="en-US" sz="2000"/>
              <a:t>VOS includes scientists on research vessels, who not known to take the shortest route to their goals, and can be seen moving in irregular patterns within the data.</a:t>
            </a:r>
            <a:endParaRPr/>
          </a:p>
          <a:p>
            <a:endParaRPr/>
          </a:p>
          <a:p>
            <a:r>
              <a:rPr lang="en-US" sz="2000"/>
              <a:t>Contrast this with the AIS data for only cargo ships, immediate patterns jump out.</a:t>
            </a:r>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PlaceHolder 1"/>
          <p:cNvSpPr>
            <a:spLocks noGrp="1"/>
          </p:cNvSpPr>
          <p:nvPr>
            <p:ph type="body"/>
          </p:nvPr>
        </p:nvSpPr>
        <p:spPr>
          <a:xfrm>
            <a:off x="823320" y="4937760"/>
            <a:ext cx="6217560" cy="4525920"/>
          </a:xfrm>
          <a:prstGeom prst="rect">
            <a:avLst/>
          </a:prstGeom>
        </p:spPr>
        <p:txBody>
          <a:bodyPr bIns="0" lIns="0" rIns="0" tIns="0" wrap="none"/>
          <a:p>
            <a:r>
              <a:rPr lang="en-US" sz="2000"/>
              <a:t>Use 'big data' approaches to manipulate the large volume of data</a:t>
            </a:r>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777240" y="4777560"/>
            <a:ext cx="6217560" cy="4525920"/>
          </a:xfrm>
          <a:prstGeom prst="rect">
            <a:avLst/>
          </a:prstGeom>
        </p:spPr>
        <p:txBody>
          <a:bodyPr bIns="0" lIns="0" rIns="0" tIns="0" wrap="none"/>
          <a:p>
            <a:r>
              <a:rPr lang="en-US" sz="2000"/>
              <a:t>Revisiting the ship from our first slide, with AIS data, where has TOMOKO traveled in the last year? We want to make inference about how it moved inbetween the times we have observations.</a:t>
            </a:r>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777240" y="4777560"/>
            <a:ext cx="6217560" cy="4525920"/>
          </a:xfrm>
          <a:prstGeom prst="rect">
            <a:avLst/>
          </a:prstGeom>
        </p:spPr>
        <p:txBody>
          <a:bodyPr bIns="0" lIns="0" rIns="0" tIns="0" wrap="none"/>
          <a:p>
            <a:r>
              <a:rPr lang="en-US"/>
              <a:t>Why shipping? A few years ago, I worked along side Ben Halpern and many other scientists looking at the cumulative human impacts to the marine environment. We addressed 17 threats and looked at how they effected 20 different habitat types, and this map is the result.</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1" name="PlaceHolder 1"/>
          <p:cNvSpPr>
            <a:spLocks noGrp="1"/>
          </p:cNvSpPr>
          <p:nvPr>
            <p:ph type="body"/>
          </p:nvPr>
        </p:nvSpPr>
        <p:spPr>
          <a:xfrm>
            <a:off x="777240" y="4777560"/>
            <a:ext cx="6217560" cy="4525920"/>
          </a:xfrm>
          <a:prstGeom prst="rect">
            <a:avLst/>
          </a:prstGeom>
        </p:spPr>
        <p:txBody>
          <a:bodyPr bIns="0" lIns="0" rIns="0" tIns="0" wrap="none"/>
          <a:p>
            <a:r>
              <a:rPr lang="en-US">
                <a:latin typeface="PT Sans"/>
              </a:rPr>
              <a:t>We discovered that three groups of threats really drive the system. Climate change and Fishing are broad fields within science, but shipping is a niche mostly occupied by logistics and defence people, not ecologists.</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777240" y="4777560"/>
            <a:ext cx="6217560" cy="4525920"/>
          </a:xfrm>
          <a:prstGeom prst="rect">
            <a:avLst/>
          </a:prstGeom>
        </p:spPr>
        <p:txBody>
          <a:bodyPr bIns="0" lIns="0" rIns="0" tIns="0" wrap="none"/>
          <a:p>
            <a:endParaRPr/>
          </a:p>
          <a:p>
            <a:endParaRPr/>
          </a:p>
          <a:p>
            <a:endParaRPr/>
          </a:p>
        </p:txBody>
      </p:sp>
      <p:sp>
        <p:nvSpPr>
          <p:cNvPr id="233" name="TextShape 2"/>
          <p:cNvSpPr txBox="1"/>
          <p:nvPr/>
        </p:nvSpPr>
        <p:spPr>
          <a:xfrm>
            <a:off x="777600" y="4777560"/>
            <a:ext cx="6217560" cy="4525920"/>
          </a:xfrm>
          <a:prstGeom prst="rect">
            <a:avLst/>
          </a:prstGeom>
        </p:spPr>
        <p:txBody>
          <a:bodyPr bIns="0" lIns="0" rIns="0" tIns="0" wrap="none"/>
          <a:p>
            <a:r>
              <a:rPr lang="en-US"/>
              <a:t>Economics. Big valuable market, so folks like Lloyds charge through the nose for access.</a:t>
            </a:r>
            <a:endParaRPr/>
          </a:p>
          <a:p>
            <a:endParaRPr/>
          </a:p>
          <a:p>
            <a:r>
              <a:rPr lang="en-US"/>
              <a:t>Tied to globalation, and continues to grow rapidly. </a:t>
            </a:r>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3" name="PlaceHolder 1"/>
          <p:cNvSpPr>
            <a:spLocks noGrp="1"/>
          </p:cNvSpPr>
          <p:nvPr>
            <p:ph type="body"/>
          </p:nvPr>
        </p:nvSpPr>
        <p:spPr>
          <a:xfrm>
            <a:off x="777240" y="4777560"/>
            <a:ext cx="6217560" cy="4525920"/>
          </a:xfrm>
          <a:prstGeom prst="rect">
            <a:avLst/>
          </a:prstGeom>
        </p:spPr>
        <p:txBody>
          <a:bodyPr bIns="0" lIns="0" rIns="0" tIns="0" wrap="none"/>
          <a:p>
            <a:r>
              <a:rPr i="1" lang="en-US" sz="2000">
                <a:solidFill>
                  <a:srgbClr val="0066cc"/>
                </a:solidFill>
                <a:latin typeface="PT Sans"/>
              </a:rPr>
              <a:t>Costa Concordia, wrecked in the largest Italian marine protected area Tuscan Archipelago Natural Park</a:t>
            </a:r>
            <a:endParaRPr/>
          </a:p>
          <a:p>
            <a:endParaRPr/>
          </a:p>
          <a:p>
            <a:r>
              <a:rPr i="1" lang="en-US" sz="2000">
                <a:solidFill>
                  <a:srgbClr val="0066cc"/>
                </a:solidFill>
                <a:latin typeface="PT Sans"/>
              </a:rPr>
              <a:t>Shipping is a core problem for effective marine spatial planning. </a:t>
            </a:r>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PlaceHolder 1"/>
          <p:cNvSpPr>
            <a:spLocks noGrp="1"/>
          </p:cNvSpPr>
          <p:nvPr>
            <p:ph type="body"/>
          </p:nvPr>
        </p:nvSpPr>
        <p:spPr>
          <a:xfrm>
            <a:off x="777240" y="4777560"/>
            <a:ext cx="6217560" cy="4525920"/>
          </a:xfrm>
          <a:prstGeom prst="rect">
            <a:avLst/>
          </a:prstGeom>
        </p:spPr>
        <p:txBody>
          <a:bodyPr bIns="0" lIns="0" rIns="0" tIns="0" wrap="none"/>
          <a:p>
            <a:r>
              <a:rPr lang="en-US" sz="2000"/>
              <a:t>Ships move freely through the ocean, but they have humans on board who want to get off places, which constrains them. To dig into our question of where the roads of the sea are, we need to model the ships more effectively.</a:t>
            </a:r>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5" name="PlaceHolder 1"/>
          <p:cNvSpPr>
            <a:spLocks noGrp="1"/>
          </p:cNvSpPr>
          <p:nvPr>
            <p:ph type="body"/>
          </p:nvPr>
        </p:nvSpPr>
        <p:spPr>
          <a:xfrm>
            <a:off x="777240" y="4777560"/>
            <a:ext cx="6217560" cy="4525920"/>
          </a:xfrm>
          <a:prstGeom prst="rect">
            <a:avLst/>
          </a:prstGeom>
        </p:spPr>
        <p:txBody>
          <a:bodyPr bIns="0" lIns="0" rIns="0" tIns="0" wrap="none"/>
          <a:p>
            <a:r>
              <a:rPr lang="en-US" sz="2000"/>
              <a:t>Network model, port as endpoint nodes, junctions between routes as separate nodes. Allows us to dramatically reduce the complexity of the data while retaining a bunch of information which helps us answer some neat questions.</a:t>
            </a:r>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777240" y="4777560"/>
            <a:ext cx="6217560" cy="4525920"/>
          </a:xfrm>
          <a:prstGeom prst="rect">
            <a:avLst/>
          </a:prstGeom>
        </p:spPr>
        <p:txBody>
          <a:bodyPr bIns="0" lIns="0" rIns="0" tIns="0" wrap="none"/>
          <a:p>
            <a:r>
              <a:rPr lang="en-US"/>
              <a:t>Here's a few of the major ecological effects:</a:t>
            </a:r>
            <a:endParaRPr/>
          </a:p>
          <a:p>
            <a:r>
              <a:rPr lang="en-US"/>
              <a:t>Ship strikes on the right whale are the predominant factor of premature mortality with that species, lots of good work trying to incorporate shipping into how we manage the species</a:t>
            </a:r>
            <a:endParaRPr/>
          </a:p>
          <a:p>
            <a:endParaRPr/>
          </a:p>
          <a:p>
            <a:r>
              <a:rPr lang="en-US"/>
              <a:t>Noise pollution, shipping is the main source of chronic noise.</a:t>
            </a:r>
            <a:endParaRPr/>
          </a:p>
          <a:p>
            <a:endParaRPr/>
          </a:p>
          <a:p>
            <a:r>
              <a:rPr lang="en-US"/>
              <a:t>Groundings, from the Great Barrier Reef to Exxon Valdez are a major concern.</a:t>
            </a:r>
            <a:endParaRPr/>
          </a:p>
          <a:p>
            <a:endParaRPr/>
          </a:p>
          <a:p>
            <a:r>
              <a:rPr lang="en-US"/>
              <a:t>What data do we have to understand shipping?</a:t>
            </a:r>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5" name="PlaceHolder 1"/>
          <p:cNvSpPr>
            <a:spLocks noGrp="1"/>
          </p:cNvSpPr>
          <p:nvPr>
            <p:ph type="body"/>
          </p:nvPr>
        </p:nvSpPr>
        <p:spPr>
          <a:xfrm>
            <a:off x="777240" y="4777560"/>
            <a:ext cx="6217560" cy="4525920"/>
          </a:xfrm>
          <a:prstGeom prst="rect">
            <a:avLst/>
          </a:prstGeom>
        </p:spPr>
        <p:txBody>
          <a:bodyPr bIns="0" lIns="0" rIns="0" tIns="0" wrap="none"/>
          <a:p>
            <a:r>
              <a:rPr lang="en-US" sz="2000"/>
              <a:t>Shipping is also important in a broader context, as move toward holistic management of the oceans. To do effective Ecosystem-based management, we need foundational data on anthropogenic use, and we have little information on shipping.</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
        <p:nvSpPr>
          <p:cNvPr id="27" name="PlaceHolder 2"/>
          <p:cNvSpPr>
            <a:spLocks noGrp="1"/>
          </p:cNvSpPr>
          <p:nvPr>
            <p:ph type="body"/>
          </p:nvPr>
        </p:nvSpPr>
        <p:spPr>
          <a:xfrm>
            <a:off x="503640" y="1769400"/>
            <a:ext cx="9068760" cy="2091600"/>
          </a:xfrm>
          <a:prstGeom prst="rect">
            <a:avLst/>
          </a:prstGeom>
        </p:spPr>
        <p:txBody>
          <a:bodyPr bIns="0" lIns="0" rIns="0" tIns="0" wrap="none"/>
          <a:p>
            <a:endParaRPr/>
          </a:p>
        </p:txBody>
      </p:sp>
      <p:sp>
        <p:nvSpPr>
          <p:cNvPr id="28" name="PlaceHolder 3"/>
          <p:cNvSpPr>
            <a:spLocks noGrp="1"/>
          </p:cNvSpPr>
          <p:nvPr>
            <p:ph type="body"/>
          </p:nvPr>
        </p:nvSpPr>
        <p:spPr>
          <a:xfrm>
            <a:off x="503640" y="4060080"/>
            <a:ext cx="9068760" cy="209160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
        <p:nvSpPr>
          <p:cNvPr id="30" name="PlaceHolder 2"/>
          <p:cNvSpPr>
            <a:spLocks noGrp="1"/>
          </p:cNvSpPr>
          <p:nvPr>
            <p:ph type="body"/>
          </p:nvPr>
        </p:nvSpPr>
        <p:spPr>
          <a:xfrm>
            <a:off x="503640" y="1769400"/>
            <a:ext cx="4425120" cy="2091600"/>
          </a:xfrm>
          <a:prstGeom prst="rect">
            <a:avLst/>
          </a:prstGeom>
        </p:spPr>
        <p:txBody>
          <a:bodyPr bIns="0" lIns="0" rIns="0" tIns="0" wrap="none"/>
          <a:p>
            <a:endParaRPr/>
          </a:p>
        </p:txBody>
      </p:sp>
      <p:sp>
        <p:nvSpPr>
          <p:cNvPr id="31" name="PlaceHolder 3"/>
          <p:cNvSpPr>
            <a:spLocks noGrp="1"/>
          </p:cNvSpPr>
          <p:nvPr>
            <p:ph type="body"/>
          </p:nvPr>
        </p:nvSpPr>
        <p:spPr>
          <a:xfrm>
            <a:off x="5150160" y="1769400"/>
            <a:ext cx="4425120" cy="2091600"/>
          </a:xfrm>
          <a:prstGeom prst="rect">
            <a:avLst/>
          </a:prstGeom>
        </p:spPr>
        <p:txBody>
          <a:bodyPr bIns="0" lIns="0" rIns="0" tIns="0" wrap="none"/>
          <a:p>
            <a:endParaRPr/>
          </a:p>
        </p:txBody>
      </p:sp>
      <p:sp>
        <p:nvSpPr>
          <p:cNvPr id="32" name="PlaceHolder 4"/>
          <p:cNvSpPr>
            <a:spLocks noGrp="1"/>
          </p:cNvSpPr>
          <p:nvPr>
            <p:ph type="body"/>
          </p:nvPr>
        </p:nvSpPr>
        <p:spPr>
          <a:xfrm>
            <a:off x="5150160" y="4060080"/>
            <a:ext cx="4425120" cy="2091600"/>
          </a:xfrm>
          <a:prstGeom prst="rect">
            <a:avLst/>
          </a:prstGeom>
        </p:spPr>
        <p:txBody>
          <a:bodyPr bIns="0" lIns="0" rIns="0" tIns="0" wrap="none"/>
          <a:p>
            <a:endParaRPr/>
          </a:p>
        </p:txBody>
      </p:sp>
      <p:sp>
        <p:nvSpPr>
          <p:cNvPr id="33" name="PlaceHolder 5"/>
          <p:cNvSpPr>
            <a:spLocks noGrp="1"/>
          </p:cNvSpPr>
          <p:nvPr>
            <p:ph type="body"/>
          </p:nvPr>
        </p:nvSpPr>
        <p:spPr>
          <a:xfrm>
            <a:off x="503640" y="4060080"/>
            <a:ext cx="4425120" cy="209160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
        <p:nvSpPr>
          <p:cNvPr id="35" name="PlaceHolder 2"/>
          <p:cNvSpPr>
            <a:spLocks noGrp="1"/>
          </p:cNvSpPr>
          <p:nvPr>
            <p:ph type="body"/>
          </p:nvPr>
        </p:nvSpPr>
        <p:spPr>
          <a:xfrm>
            <a:off x="503640" y="1769400"/>
            <a:ext cx="4425120" cy="2091600"/>
          </a:xfrm>
          <a:prstGeom prst="rect">
            <a:avLst/>
          </a:prstGeom>
        </p:spPr>
        <p:txBody>
          <a:bodyPr bIns="0" lIns="0" rIns="0" tIns="0" wrap="none"/>
          <a:p>
            <a:endParaRPr/>
          </a:p>
        </p:txBody>
      </p:sp>
      <p:sp>
        <p:nvSpPr>
          <p:cNvPr id="36" name="PlaceHolder 3"/>
          <p:cNvSpPr>
            <a:spLocks noGrp="1"/>
          </p:cNvSpPr>
          <p:nvPr>
            <p:ph type="body"/>
          </p:nvPr>
        </p:nvSpPr>
        <p:spPr>
          <a:xfrm>
            <a:off x="5150160" y="1769400"/>
            <a:ext cx="4425120" cy="209160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
        <p:nvSpPr>
          <p:cNvPr id="6" name="PlaceHolder 2"/>
          <p:cNvSpPr>
            <a:spLocks noGrp="1"/>
          </p:cNvSpPr>
          <p:nvPr>
            <p:ph type="subTitle"/>
          </p:nvPr>
        </p:nvSpPr>
        <p:spPr>
          <a:xfrm>
            <a:off x="503640" y="1769400"/>
            <a:ext cx="9068760" cy="4386240"/>
          </a:xfrm>
          <a:prstGeom prst="rect">
            <a:avLst/>
          </a:prstGeom>
        </p:spPr>
        <p:txBody>
          <a:bodyPr anchor="ctr" bIns="0" lIns="0" rIns="0" tIns="0" wrap="none"/>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
        <p:nvSpPr>
          <p:cNvPr id="8" name="PlaceHolder 2"/>
          <p:cNvSpPr>
            <a:spLocks noGrp="1"/>
          </p:cNvSpPr>
          <p:nvPr>
            <p:ph type="body"/>
          </p:nvPr>
        </p:nvSpPr>
        <p:spPr>
          <a:xfrm>
            <a:off x="503640" y="1769400"/>
            <a:ext cx="9068760" cy="438588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
        <p:nvSpPr>
          <p:cNvPr id="10" name="PlaceHolder 2"/>
          <p:cNvSpPr>
            <a:spLocks noGrp="1"/>
          </p:cNvSpPr>
          <p:nvPr>
            <p:ph type="body"/>
          </p:nvPr>
        </p:nvSpPr>
        <p:spPr>
          <a:xfrm>
            <a:off x="503640" y="1769400"/>
            <a:ext cx="4425120" cy="4385880"/>
          </a:xfrm>
          <a:prstGeom prst="rect">
            <a:avLst/>
          </a:prstGeom>
        </p:spPr>
        <p:txBody>
          <a:bodyPr bIns="0" lIns="0" rIns="0" tIns="0" wrap="none"/>
          <a:p>
            <a:endParaRPr/>
          </a:p>
        </p:txBody>
      </p:sp>
      <p:sp>
        <p:nvSpPr>
          <p:cNvPr id="11" name="PlaceHolder 3"/>
          <p:cNvSpPr>
            <a:spLocks noGrp="1"/>
          </p:cNvSpPr>
          <p:nvPr>
            <p:ph type="body"/>
          </p:nvPr>
        </p:nvSpPr>
        <p:spPr>
          <a:xfrm>
            <a:off x="5150160" y="1769400"/>
            <a:ext cx="4425120" cy="4385880"/>
          </a:xfrm>
          <a:prstGeom prst="rect">
            <a:avLst/>
          </a:prstGeom>
        </p:spPr>
        <p:txBody>
          <a:bodyPr bIns="0" lIns="0" rIns="0" tIns="0" wrap="none"/>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3640" y="301320"/>
            <a:ext cx="9068760" cy="585396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
        <p:nvSpPr>
          <p:cNvPr id="15" name="PlaceHolder 2"/>
          <p:cNvSpPr>
            <a:spLocks noGrp="1"/>
          </p:cNvSpPr>
          <p:nvPr>
            <p:ph type="body"/>
          </p:nvPr>
        </p:nvSpPr>
        <p:spPr>
          <a:xfrm>
            <a:off x="503640" y="1769400"/>
            <a:ext cx="4425120" cy="2091600"/>
          </a:xfrm>
          <a:prstGeom prst="rect">
            <a:avLst/>
          </a:prstGeom>
        </p:spPr>
        <p:txBody>
          <a:bodyPr bIns="0" lIns="0" rIns="0" tIns="0" wrap="none"/>
          <a:p>
            <a:endParaRPr/>
          </a:p>
        </p:txBody>
      </p:sp>
      <p:sp>
        <p:nvSpPr>
          <p:cNvPr id="16" name="PlaceHolder 3"/>
          <p:cNvSpPr>
            <a:spLocks noGrp="1"/>
          </p:cNvSpPr>
          <p:nvPr>
            <p:ph type="body"/>
          </p:nvPr>
        </p:nvSpPr>
        <p:spPr>
          <a:xfrm>
            <a:off x="503640" y="4060080"/>
            <a:ext cx="4425120" cy="2091600"/>
          </a:xfrm>
          <a:prstGeom prst="rect">
            <a:avLst/>
          </a:prstGeom>
        </p:spPr>
        <p:txBody>
          <a:bodyPr bIns="0" lIns="0" rIns="0" tIns="0" wrap="none"/>
          <a:p>
            <a:endParaRPr/>
          </a:p>
        </p:txBody>
      </p:sp>
      <p:sp>
        <p:nvSpPr>
          <p:cNvPr id="17" name="PlaceHolder 4"/>
          <p:cNvSpPr>
            <a:spLocks noGrp="1"/>
          </p:cNvSpPr>
          <p:nvPr>
            <p:ph type="body"/>
          </p:nvPr>
        </p:nvSpPr>
        <p:spPr>
          <a:xfrm>
            <a:off x="5150160" y="1769400"/>
            <a:ext cx="4425120" cy="438588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
        <p:nvSpPr>
          <p:cNvPr id="19" name="PlaceHolder 2"/>
          <p:cNvSpPr>
            <a:spLocks noGrp="1"/>
          </p:cNvSpPr>
          <p:nvPr>
            <p:ph type="body"/>
          </p:nvPr>
        </p:nvSpPr>
        <p:spPr>
          <a:xfrm>
            <a:off x="503640" y="1769400"/>
            <a:ext cx="4425120" cy="4385880"/>
          </a:xfrm>
          <a:prstGeom prst="rect">
            <a:avLst/>
          </a:prstGeom>
        </p:spPr>
        <p:txBody>
          <a:bodyPr bIns="0" lIns="0" rIns="0" tIns="0" wrap="none"/>
          <a:p>
            <a:endParaRPr/>
          </a:p>
        </p:txBody>
      </p:sp>
      <p:sp>
        <p:nvSpPr>
          <p:cNvPr id="20" name="PlaceHolder 3"/>
          <p:cNvSpPr>
            <a:spLocks noGrp="1"/>
          </p:cNvSpPr>
          <p:nvPr>
            <p:ph type="body"/>
          </p:nvPr>
        </p:nvSpPr>
        <p:spPr>
          <a:xfrm>
            <a:off x="5150160" y="1769400"/>
            <a:ext cx="4425120" cy="2091600"/>
          </a:xfrm>
          <a:prstGeom prst="rect">
            <a:avLst/>
          </a:prstGeom>
        </p:spPr>
        <p:txBody>
          <a:bodyPr bIns="0" lIns="0" rIns="0" tIns="0" wrap="none"/>
          <a:p>
            <a:endParaRPr/>
          </a:p>
        </p:txBody>
      </p:sp>
      <p:sp>
        <p:nvSpPr>
          <p:cNvPr id="21" name="PlaceHolder 4"/>
          <p:cNvSpPr>
            <a:spLocks noGrp="1"/>
          </p:cNvSpPr>
          <p:nvPr>
            <p:ph type="body"/>
          </p:nvPr>
        </p:nvSpPr>
        <p:spPr>
          <a:xfrm>
            <a:off x="5150160" y="4060080"/>
            <a:ext cx="4425120" cy="209160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3640" y="301320"/>
            <a:ext cx="9068760" cy="1262880"/>
          </a:xfrm>
          <a:prstGeom prst="rect">
            <a:avLst/>
          </a:prstGeom>
        </p:spPr>
        <p:txBody>
          <a:bodyPr anchor="ctr" bIns="0" lIns="0" rIns="0" tIns="0" wrap="none"/>
          <a:p>
            <a:pPr algn="ctr"/>
            <a:endParaRPr/>
          </a:p>
        </p:txBody>
      </p:sp>
      <p:sp>
        <p:nvSpPr>
          <p:cNvPr id="23" name="PlaceHolder 2"/>
          <p:cNvSpPr>
            <a:spLocks noGrp="1"/>
          </p:cNvSpPr>
          <p:nvPr>
            <p:ph type="body"/>
          </p:nvPr>
        </p:nvSpPr>
        <p:spPr>
          <a:xfrm>
            <a:off x="503640" y="1769400"/>
            <a:ext cx="4425120" cy="2091600"/>
          </a:xfrm>
          <a:prstGeom prst="rect">
            <a:avLst/>
          </a:prstGeom>
        </p:spPr>
        <p:txBody>
          <a:bodyPr bIns="0" lIns="0" rIns="0" tIns="0" wrap="none"/>
          <a:p>
            <a:endParaRPr/>
          </a:p>
        </p:txBody>
      </p:sp>
      <p:sp>
        <p:nvSpPr>
          <p:cNvPr id="24" name="PlaceHolder 3"/>
          <p:cNvSpPr>
            <a:spLocks noGrp="1"/>
          </p:cNvSpPr>
          <p:nvPr>
            <p:ph type="body"/>
          </p:nvPr>
        </p:nvSpPr>
        <p:spPr>
          <a:xfrm>
            <a:off x="5150160" y="1769400"/>
            <a:ext cx="4425120" cy="2091600"/>
          </a:xfrm>
          <a:prstGeom prst="rect">
            <a:avLst/>
          </a:prstGeom>
        </p:spPr>
        <p:txBody>
          <a:bodyPr bIns="0" lIns="0" rIns="0" tIns="0" wrap="none"/>
          <a:p>
            <a:endParaRPr/>
          </a:p>
        </p:txBody>
      </p:sp>
      <p:sp>
        <p:nvSpPr>
          <p:cNvPr id="25" name="PlaceHolder 4"/>
          <p:cNvSpPr>
            <a:spLocks noGrp="1"/>
          </p:cNvSpPr>
          <p:nvPr>
            <p:ph type="body"/>
          </p:nvPr>
        </p:nvSpPr>
        <p:spPr>
          <a:xfrm>
            <a:off x="503640" y="4060080"/>
            <a:ext cx="9068040" cy="209160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301320"/>
            <a:ext cx="9068760" cy="1262520"/>
          </a:xfrm>
          <a:prstGeom prst="rect">
            <a:avLst/>
          </a:prstGeom>
        </p:spPr>
        <p:txBody>
          <a:bodyPr anchor="ctr" bIns="0" lIns="0" rIns="0" tIns="0" wrap="none"/>
          <a:p>
            <a:pPr algn="ctr"/>
            <a:r>
              <a:rPr lang="en-US"/>
              <a:t>Click to edit the title text format</a:t>
            </a:r>
            <a:endParaRPr/>
          </a:p>
        </p:txBody>
      </p:sp>
      <p:sp>
        <p:nvSpPr>
          <p:cNvPr id="1" name="PlaceHolder 2"/>
          <p:cNvSpPr>
            <a:spLocks noGrp="1"/>
          </p:cNvSpPr>
          <p:nvPr>
            <p:ph type="body"/>
          </p:nvPr>
        </p:nvSpPr>
        <p:spPr>
          <a:xfrm>
            <a:off x="503640" y="1769400"/>
            <a:ext cx="9068760" cy="4385880"/>
          </a:xfrm>
          <a:prstGeom prst="rect">
            <a:avLst/>
          </a:prstGeom>
        </p:spPr>
        <p:txBody>
          <a:bodyPr bIns="0" lIns="0" rIns="0" tIns="0" wrap="none"/>
          <a:p>
            <a:pPr>
              <a:buSzPct val="45000"/>
              <a:buFont typeface="StarSymbol"/>
              <a:buChar char=""/>
            </a:pPr>
            <a:r>
              <a:rPr lang="en-US"/>
              <a:t>Click to edit the outline text format</a:t>
            </a:r>
            <a:endParaRPr/>
          </a:p>
          <a:p>
            <a:pPr lvl="1">
              <a:buSzPct val="45000"/>
              <a:buFont typeface="StarSymbol"/>
              <a:buChar char=""/>
            </a:pPr>
            <a:r>
              <a:rPr lang="en-US"/>
              <a:t>Second Outline Level</a:t>
            </a:r>
            <a:endParaRPr/>
          </a:p>
          <a:p>
            <a:pPr lvl="2">
              <a:buSzPct val="75000"/>
              <a:buFont typeface="StarSymbol"/>
              <a:buChar char=""/>
            </a:pPr>
            <a:r>
              <a:rPr lang="en-US"/>
              <a:t>Third Outline Level</a:t>
            </a:r>
            <a:endParaRPr/>
          </a:p>
          <a:p>
            <a:pPr lvl="3">
              <a:buSzPct val="45000"/>
              <a:buFont typeface="StarSymbol"/>
              <a:buChar char=""/>
            </a:pPr>
            <a:r>
              <a:rPr lang="en-US"/>
              <a:t>Fourth Outline Level</a:t>
            </a:r>
            <a:endParaRPr/>
          </a:p>
          <a:p>
            <a:pPr lvl="4">
              <a:buSzPct val="7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
        <p:nvSpPr>
          <p:cNvPr id="2" name="PlaceHolder 3"/>
          <p:cNvSpPr>
            <a:spLocks noGrp="1"/>
          </p:cNvSpPr>
          <p:nvPr>
            <p:ph type="dt"/>
          </p:nvPr>
        </p:nvSpPr>
        <p:spPr>
          <a:xfrm>
            <a:off x="503640" y="6888960"/>
            <a:ext cx="2347560" cy="521280"/>
          </a:xfrm>
          <a:prstGeom prst="rect">
            <a:avLst/>
          </a:prstGeom>
        </p:spPr>
        <p:txBody>
          <a:bodyPr bIns="0" lIns="0" rIns="0" tIns="0" wrap="none"/>
          <a:p>
            <a:r>
              <a:rPr lang="en-US" sz="1400"/>
              <a:t>&lt;date/time&gt;</a:t>
            </a:r>
            <a:endParaRPr/>
          </a:p>
        </p:txBody>
      </p:sp>
      <p:sp>
        <p:nvSpPr>
          <p:cNvPr id="3" name="PlaceHolder 4"/>
          <p:cNvSpPr>
            <a:spLocks noGrp="1"/>
          </p:cNvSpPr>
          <p:nvPr>
            <p:ph type="ftr"/>
          </p:nvPr>
        </p:nvSpPr>
        <p:spPr>
          <a:xfrm>
            <a:off x="3445920" y="6888960"/>
            <a:ext cx="3193920" cy="521280"/>
          </a:xfrm>
          <a:prstGeom prst="rect">
            <a:avLst/>
          </a:prstGeom>
        </p:spPr>
        <p:txBody>
          <a:bodyPr bIns="0" lIns="0" rIns="0" tIns="0" wrap="none"/>
          <a:p>
            <a:pPr algn="ctr"/>
            <a:r>
              <a:rPr lang="en-US" sz="1400"/>
              <a:t>&lt;footer&gt;</a:t>
            </a:r>
            <a:endParaRPr/>
          </a:p>
        </p:txBody>
      </p:sp>
      <p:sp>
        <p:nvSpPr>
          <p:cNvPr id="4" name="PlaceHolder 5"/>
          <p:cNvSpPr>
            <a:spLocks noGrp="1"/>
          </p:cNvSpPr>
          <p:nvPr>
            <p:ph type="sldNum"/>
          </p:nvPr>
        </p:nvSpPr>
        <p:spPr>
          <a:xfrm>
            <a:off x="7224840" y="6888960"/>
            <a:ext cx="2347560" cy="521280"/>
          </a:xfrm>
          <a:prstGeom prst="rect">
            <a:avLst/>
          </a:prstGeom>
        </p:spPr>
        <p:txBody>
          <a:bodyPr bIns="0" lIns="0" rIns="0" tIns="0" wrap="none"/>
          <a:p>
            <a:pPr algn="r"/>
            <a:fld id="{61C1D101-21E1-4181-9121-A101618191F1}" type="slidenum">
              <a:rPr lang="en-US" sz="1400"/>
              <a:t>&lt;number&gt;</a:t>
            </a:fld>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7.emf"/><Relationship Id="rId2" Type="http://schemas.openxmlformats.org/officeDocument/2006/relationships/slideLayout" Target="../slideLayouts/slideLayout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25.emf"/><Relationship Id="rId2"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image" Target="../media/image28.png"/><Relationship Id="rId3"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1.emf"/><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3.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jpeg"/><Relationship Id="rId3" Type="http://schemas.openxmlformats.org/officeDocument/2006/relationships/image" Target="../media/image45.png"/><Relationship Id="rId4"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46.emf"/><Relationship Id="rId2" Type="http://schemas.openxmlformats.org/officeDocument/2006/relationships/image" Target="../media/image47.emf"/><Relationship Id="rId3"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3.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gif"/><Relationship Id="rId3" Type="http://schemas.openxmlformats.org/officeDocument/2006/relationships/slideLayout" Target="../slideLayouts/slideLayout3.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3.xml"/>
</Relationships>
</file>

<file path=ppt/slides/_rels/slide5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3.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3.xml"/>
</Relationships>
</file>

<file path=ppt/slides/_rels/slide56.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slideLayout" Target="../slideLayouts/slideLayout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2" name=""/>
          <p:cNvPicPr/>
          <p:nvPr/>
        </p:nvPicPr>
        <p:blipFill>
          <a:blip r:embed="rId1"/>
          <a:stretch>
            <a:fillRect/>
          </a:stretch>
        </p:blipFill>
        <p:spPr>
          <a:xfrm>
            <a:off x="-848160" y="-77040"/>
            <a:ext cx="11455560" cy="7633080"/>
          </a:xfrm>
          <a:prstGeom prst="rect">
            <a:avLst/>
          </a:prstGeom>
        </p:spPr>
      </p:pic>
      <p:sp>
        <p:nvSpPr>
          <p:cNvPr id="43" name="TextShape 1"/>
          <p:cNvSpPr txBox="1"/>
          <p:nvPr/>
        </p:nvSpPr>
        <p:spPr>
          <a:xfrm>
            <a:off x="-457200" y="-225360"/>
            <a:ext cx="10698480" cy="3517200"/>
          </a:xfrm>
          <a:prstGeom prst="rect">
            <a:avLst/>
          </a:prstGeom>
        </p:spPr>
        <p:txBody>
          <a:bodyPr anchor="ctr" bIns="0" lIns="0" rIns="0" tIns="0" wrap="none"/>
          <a:p>
            <a:pPr algn="ctr"/>
            <a:r>
              <a:rPr lang="en-US" sz="6400">
                <a:latin typeface="Myriad Web Pro"/>
              </a:rPr>
              <a:t>Assessing Ship Movements Using Volunteered Geographic Information</a:t>
            </a:r>
            <a:endParaRPr/>
          </a:p>
        </p:txBody>
      </p:sp>
      <p:sp>
        <p:nvSpPr>
          <p:cNvPr id="44" name="TextShape 2"/>
          <p:cNvSpPr txBox="1"/>
          <p:nvPr/>
        </p:nvSpPr>
        <p:spPr>
          <a:xfrm>
            <a:off x="1674720" y="6351480"/>
            <a:ext cx="8109360" cy="915120"/>
          </a:xfrm>
          <a:prstGeom prst="rect">
            <a:avLst/>
          </a:prstGeom>
        </p:spPr>
        <p:txBody>
          <a:bodyPr anchor="ctr" bIns="0" lIns="0" rIns="0" tIns="0" wrap="none"/>
          <a:p>
            <a:pPr algn="r"/>
            <a:r>
              <a:rPr lang="en-US" sz="4000">
                <a:latin typeface="Puritan"/>
              </a:rPr>
              <a:t>Shaun Walbridge</a:t>
            </a:r>
            <a:endParaRPr/>
          </a:p>
          <a:p>
            <a:pPr algn="r"/>
            <a:r>
              <a:rPr lang="en-US" sz="2600">
                <a:latin typeface="Puritan"/>
              </a:rPr>
              <a:t>walbridge@lifesci.ucsb.edu</a:t>
            </a:r>
            <a:endParaRPr/>
          </a:p>
        </p:txBody>
      </p:sp>
      <p:sp>
        <p:nvSpPr>
          <p:cNvPr id="45" name="TextShape 3"/>
          <p:cNvSpPr txBox="1"/>
          <p:nvPr/>
        </p:nvSpPr>
        <p:spPr>
          <a:xfrm>
            <a:off x="-254880" y="6791760"/>
            <a:ext cx="2623680" cy="487080"/>
          </a:xfrm>
          <a:prstGeom prst="rect">
            <a:avLst/>
          </a:prstGeom>
        </p:spPr>
        <p:txBody>
          <a:bodyPr bIns="45000" lIns="90000" rIns="90000" tIns="45000" wrap="none"/>
          <a:p>
            <a:r>
              <a:rPr lang="en-US" sz="1200">
                <a:solidFill>
                  <a:srgbClr val="ffffff"/>
                </a:solidFill>
                <a:latin typeface="PT Sans"/>
              </a:rPr>
              <a:t>Image Credit:  Mike Baird, flickr.com/photos/mikebaird</a:t>
            </a:r>
            <a:endParaRPr/>
          </a:p>
        </p:txBody>
      </p:sp>
    </p:spTree>
  </p:cSld>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503640" y="301320"/>
            <a:ext cx="9068760" cy="1262520"/>
          </a:xfrm>
          <a:prstGeom prst="rect">
            <a:avLst/>
          </a:prstGeom>
        </p:spPr>
        <p:txBody>
          <a:bodyPr anchor="ctr" bIns="0" lIns="0" rIns="0" tIns="0" wrap="none"/>
          <a:p>
            <a:pPr algn="ctr"/>
            <a:r>
              <a:rPr lang="en-US">
                <a:solidFill>
                  <a:srgbClr val="7e0021"/>
                </a:solidFill>
              </a:rPr>
              <a:t>Voluntary Observing Ship (VOS) Fleet</a:t>
            </a:r>
            <a:endParaRPr/>
          </a:p>
        </p:txBody>
      </p:sp>
      <p:sp>
        <p:nvSpPr>
          <p:cNvPr id="85" name="TextShape 2"/>
          <p:cNvSpPr txBox="1"/>
          <p:nvPr/>
        </p:nvSpPr>
        <p:spPr>
          <a:xfrm>
            <a:off x="365760" y="1218240"/>
            <a:ext cx="6357240" cy="7489080"/>
          </a:xfrm>
          <a:prstGeom prst="rect">
            <a:avLst/>
          </a:prstGeom>
        </p:spPr>
        <p:txBody>
          <a:bodyPr bIns="45000" lIns="90000" rIns="90000" tIns="45000" wrap="none"/>
          <a:p>
            <a:endParaRPr/>
          </a:p>
          <a:p>
            <a:pPr>
              <a:buSzPct val="38000"/>
              <a:buFont typeface="StarSymbol"/>
              <a:buChar char=""/>
            </a:pPr>
            <a:r>
              <a:rPr lang="en-US" sz="3800">
                <a:latin typeface="PT Sans"/>
              </a:rPr>
              <a:t>Intent is ocean climate</a:t>
            </a:r>
            <a:r>
              <a:rPr lang="en-US" sz="3800">
                <a:latin typeface="PT Sans"/>
              </a:rPr>
              <a:t>
</a:t>
            </a:r>
            <a:r>
              <a:rPr lang="en-US" sz="1600">
                <a:latin typeface="PT Sans"/>
              </a:rPr>
              <a:t> </a:t>
            </a:r>
            <a:r>
              <a:rPr lang="en-US" sz="2000">
                <a:latin typeface="PT Sans"/>
              </a:rPr>
              <a:t> </a:t>
            </a:r>
            <a:endParaRPr/>
          </a:p>
          <a:p>
            <a:pPr>
              <a:buSzPct val="38000"/>
              <a:buFont typeface="StarSymbol"/>
              <a:buChar char=""/>
            </a:pPr>
            <a:r>
              <a:rPr lang="en-US" sz="3800">
                <a:latin typeface="PT Sans"/>
              </a:rPr>
              <a:t>Volunteered, </a:t>
            </a:r>
            <a:r>
              <a:rPr lang="en-US" sz="3800">
                <a:latin typeface="Gill Sans MT"/>
              </a:rPr>
              <a:t>5–15%</a:t>
            </a:r>
            <a:r>
              <a:rPr lang="en-US" sz="3800">
                <a:latin typeface="PT Sans"/>
              </a:rPr>
              <a:t> of ships</a:t>
            </a:r>
            <a:r>
              <a:rPr lang="en-US" sz="3800">
                <a:latin typeface="PT Sans"/>
              </a:rPr>
              <a:t>
</a:t>
            </a:r>
            <a:r>
              <a:rPr lang="en-US" sz="1600">
                <a:latin typeface="PT Sans"/>
              </a:rPr>
              <a:t> </a:t>
            </a:r>
            <a:endParaRPr/>
          </a:p>
          <a:p>
            <a:pPr>
              <a:buSzPct val="38000"/>
              <a:buFont typeface="StarSymbol"/>
              <a:buChar char=""/>
            </a:pPr>
            <a:r>
              <a:rPr lang="en-US" sz="3800">
                <a:latin typeface="PT Sans"/>
              </a:rPr>
              <a:t>No ship type in </a:t>
            </a:r>
            <a:r>
              <a:rPr lang="en-US" sz="3800">
                <a:latin typeface="Gill Sans MT"/>
              </a:rPr>
              <a:t>56%</a:t>
            </a:r>
            <a:r>
              <a:rPr lang="en-US" sz="3800">
                <a:latin typeface="PT Sans"/>
              </a:rPr>
              <a:t> of records</a:t>
            </a:r>
            <a:r>
              <a:rPr lang="en-US" sz="3800">
                <a:latin typeface="PT Sans"/>
              </a:rPr>
              <a:t>
</a:t>
            </a:r>
            <a:r>
              <a:rPr lang="en-US" sz="1600">
                <a:latin typeface="PT Sans"/>
              </a:rPr>
              <a:t> </a:t>
            </a:r>
            <a:endParaRPr/>
          </a:p>
          <a:p>
            <a:pPr>
              <a:buSzPct val="38000"/>
              <a:buFont typeface="StarSymbol"/>
              <a:buChar char=""/>
            </a:pPr>
            <a:r>
              <a:rPr lang="en-US" sz="3800">
                <a:latin typeface="PT Sans"/>
              </a:rPr>
              <a:t>Here, records from</a:t>
            </a:r>
            <a:r>
              <a:rPr lang="en-US" sz="3800">
                <a:latin typeface="PT Sans"/>
              </a:rPr>
              <a:t>
</a:t>
            </a:r>
            <a:r>
              <a:rPr lang="en-US" sz="3800">
                <a:latin typeface="PT Sans"/>
              </a:rPr>
              <a:t>1991-2011 used</a:t>
            </a:r>
            <a:endParaRPr/>
          </a:p>
          <a:p>
            <a:pPr>
              <a:buSzPct val="38000"/>
              <a:buFont typeface="StarSymbol"/>
              <a:buChar char=""/>
            </a:pPr>
            <a:endParaRPr/>
          </a:p>
          <a:p>
            <a:pPr>
              <a:buSzPct val="45000"/>
              <a:buFont typeface="StarSymbol"/>
              <a:buChar char=""/>
            </a:pPr>
            <a:endParaRPr/>
          </a:p>
          <a:p>
            <a:pPr>
              <a:buSzPct val="45000"/>
              <a:buFont typeface="StarSymbol"/>
              <a:buChar char=""/>
            </a:pPr>
            <a:endParaRPr/>
          </a:p>
          <a:p>
            <a:pPr>
              <a:buSzPct val="38000"/>
              <a:buFont typeface="StarSymbol"/>
              <a:buChar char=""/>
            </a:pPr>
            <a:endParaRPr/>
          </a:p>
          <a:p>
            <a:endParaRPr/>
          </a:p>
        </p:txBody>
      </p:sp>
      <p:sp>
        <p:nvSpPr>
          <p:cNvPr id="86" name="TextShape 3"/>
          <p:cNvSpPr txBox="1"/>
          <p:nvPr/>
        </p:nvSpPr>
        <p:spPr>
          <a:xfrm>
            <a:off x="-2345760" y="6584760"/>
            <a:ext cx="9068760" cy="1262520"/>
          </a:xfrm>
          <a:prstGeom prst="rect">
            <a:avLst/>
          </a:prstGeom>
        </p:spPr>
        <p:txBody>
          <a:bodyPr anchor="ctr" bIns="0" lIns="0" rIns="0" tIns="0" wrap="none"/>
          <a:p>
            <a:pPr algn="ctr"/>
            <a:endParaRPr/>
          </a:p>
        </p:txBody>
      </p:sp>
      <p:pic>
        <p:nvPicPr>
          <p:cNvPr descr="" id="87" name=""/>
          <p:cNvPicPr/>
          <p:nvPr/>
        </p:nvPicPr>
        <p:blipFill>
          <a:blip r:embed="rId1"/>
          <a:stretch>
            <a:fillRect/>
          </a:stretch>
        </p:blipFill>
        <p:spPr>
          <a:xfrm>
            <a:off x="5577840" y="3749040"/>
            <a:ext cx="4358160" cy="3706200"/>
          </a:xfrm>
          <a:prstGeom prst="rect">
            <a:avLst/>
          </a:prstGeom>
        </p:spPr>
      </p:pic>
    </p:spTree>
  </p:cSld>
  <p:timing>
    <p:tnLst>
      <p:par>
        <p:cTn dur="indefinite" id="19" nodeType="tmRoot" restart="never">
          <p:childTnLst>
            <p:seq>
              <p:cTn id="20" nodeType="mainSeq">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TextShape 1"/>
          <p:cNvSpPr txBox="1"/>
          <p:nvPr/>
        </p:nvSpPr>
        <p:spPr>
          <a:xfrm>
            <a:off x="1447560" y="6514560"/>
            <a:ext cx="9799560" cy="2903760"/>
          </a:xfrm>
          <a:prstGeom prst="rect">
            <a:avLst/>
          </a:prstGeom>
        </p:spPr>
        <p:txBody>
          <a:bodyPr bIns="45000" lIns="90000" rIns="90000" tIns="45000" wrap="none"/>
          <a:p>
            <a:r>
              <a:rPr lang="en-US" sz="3800">
                <a:latin typeface="PT Sans"/>
              </a:rPr>
              <a:t>Pretty map, pretty poor for analysis</a:t>
            </a:r>
            <a:endParaRPr/>
          </a:p>
          <a:p>
            <a:pPr>
              <a:buSzPct val="45000"/>
              <a:buFont typeface="StarSymbol"/>
              <a:buChar char=""/>
            </a:pPr>
            <a:endParaRPr/>
          </a:p>
          <a:p>
            <a:pPr>
              <a:buSzPct val="45000"/>
              <a:buFont typeface="StarSymbol"/>
              <a:buChar char=""/>
            </a:pPr>
            <a:endParaRPr/>
          </a:p>
          <a:p>
            <a:pPr>
              <a:buSzPct val="38000"/>
              <a:buFont typeface="StarSymbol"/>
              <a:buChar char=""/>
            </a:pPr>
            <a:endParaRPr/>
          </a:p>
          <a:p>
            <a:endParaRPr/>
          </a:p>
        </p:txBody>
      </p:sp>
      <p:sp>
        <p:nvSpPr>
          <p:cNvPr id="89" name="TextShape 2"/>
          <p:cNvSpPr txBox="1"/>
          <p:nvPr/>
        </p:nvSpPr>
        <p:spPr>
          <a:xfrm>
            <a:off x="-2345760" y="6584760"/>
            <a:ext cx="9068760" cy="1262520"/>
          </a:xfrm>
          <a:prstGeom prst="rect">
            <a:avLst/>
          </a:prstGeom>
        </p:spPr>
        <p:txBody>
          <a:bodyPr anchor="ctr" bIns="0" lIns="0" rIns="0" tIns="0" wrap="none"/>
          <a:p>
            <a:pPr algn="ctr"/>
            <a:endParaRPr/>
          </a:p>
        </p:txBody>
      </p:sp>
      <p:pic>
        <p:nvPicPr>
          <p:cNvPr descr="" id="90" name=""/>
          <p:cNvPicPr/>
          <p:nvPr/>
        </p:nvPicPr>
        <p:blipFill>
          <a:blip r:embed="rId1"/>
          <a:stretch>
            <a:fillRect/>
          </a:stretch>
        </p:blipFill>
        <p:spPr>
          <a:xfrm>
            <a:off x="-3240" y="1176480"/>
            <a:ext cx="10117080" cy="5041440"/>
          </a:xfrm>
          <a:prstGeom prst="rect">
            <a:avLst/>
          </a:prstGeom>
        </p:spPr>
      </p:pic>
    </p:spTree>
  </p:cSld>
  <p:timing>
    <p:tnLst>
      <p:par>
        <p:cTn dur="indefinite" id="21" nodeType="tmRoot" restart="never">
          <p:childTnLst>
            <p:seq>
              <p:cTn id="22" nodeType="mainSeq">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91"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92" name=""/>
          <p:cNvPicPr/>
          <p:nvPr/>
        </p:nvPicPr>
        <p:blipFill>
          <a:blip r:embed="rId1"/>
          <a:stretch>
            <a:fillRect/>
          </a:stretch>
        </p:blipFill>
        <p:spPr>
          <a:xfrm>
            <a:off x="-877680" y="493920"/>
            <a:ext cx="11667600" cy="6044040"/>
          </a:xfrm>
          <a:prstGeom prst="rect">
            <a:avLst/>
          </a:prstGeom>
        </p:spPr>
      </p:pic>
      <p:sp>
        <p:nvSpPr>
          <p:cNvPr id="93" name="TextShape 2"/>
          <p:cNvSpPr txBox="1"/>
          <p:nvPr/>
        </p:nvSpPr>
        <p:spPr>
          <a:xfrm>
            <a:off x="668520" y="6401160"/>
            <a:ext cx="3554640" cy="549000"/>
          </a:xfrm>
          <a:prstGeom prst="rect">
            <a:avLst/>
          </a:prstGeom>
        </p:spPr>
        <p:txBody>
          <a:bodyPr bIns="45000" lIns="90000" rIns="90000" tIns="45000" wrap="none"/>
          <a:p>
            <a:r>
              <a:rPr lang="en-US" sz="2800">
                <a:solidFill>
                  <a:srgbClr val="c0c0c0"/>
                </a:solidFill>
                <a:latin typeface="PT Sans"/>
              </a:rPr>
              <a:t>VOS: </a:t>
            </a:r>
            <a:r>
              <a:rPr lang="en-US" sz="2800">
                <a:solidFill>
                  <a:srgbClr val="c0c0c0"/>
                </a:solidFill>
                <a:latin typeface="Gill Sans MT"/>
              </a:rPr>
              <a:t>2003-2011, 68.8m</a:t>
            </a:r>
            <a:endParaRPr/>
          </a:p>
        </p:txBody>
      </p:sp>
    </p:spTree>
  </p:cSld>
  <p:timing>
    <p:tnLst>
      <p:par>
        <p:cTn dur="indefinite" id="23" nodeType="tmRoot" restart="never">
          <p:childTnLst>
            <p:seq>
              <p:cTn id="24" nodeType="mainSeq">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TextShape 1"/>
          <p:cNvSpPr txBox="1"/>
          <p:nvPr/>
        </p:nvSpPr>
        <p:spPr>
          <a:xfrm>
            <a:off x="504000" y="157680"/>
            <a:ext cx="9068760" cy="1262520"/>
          </a:xfrm>
          <a:prstGeom prst="rect">
            <a:avLst/>
          </a:prstGeom>
        </p:spPr>
        <p:txBody>
          <a:bodyPr anchor="ctr" bIns="0" lIns="0" rIns="0" tIns="0" wrap="none"/>
          <a:p>
            <a:pPr algn="ctr"/>
            <a:r>
              <a:rPr lang="en-US">
                <a:solidFill>
                  <a:srgbClr val="7e0021"/>
                </a:solidFill>
              </a:rPr>
              <a:t>Automatic Identification System (AIS)</a:t>
            </a:r>
            <a:endParaRPr/>
          </a:p>
        </p:txBody>
      </p:sp>
      <p:sp>
        <p:nvSpPr>
          <p:cNvPr id="95" name="TextShape 2"/>
          <p:cNvSpPr txBox="1"/>
          <p:nvPr/>
        </p:nvSpPr>
        <p:spPr>
          <a:xfrm>
            <a:off x="25560" y="1158840"/>
            <a:ext cx="10051200" cy="5904360"/>
          </a:xfrm>
          <a:prstGeom prst="rect">
            <a:avLst/>
          </a:prstGeom>
        </p:spPr>
        <p:txBody>
          <a:bodyPr bIns="45000" lIns="90000" rIns="90000" tIns="45000" wrap="none"/>
          <a:p>
            <a:endParaRPr/>
          </a:p>
          <a:p>
            <a:pPr>
              <a:buSzPct val="38000"/>
              <a:buFont typeface="StarSymbol"/>
              <a:buChar char=""/>
            </a:pPr>
            <a:r>
              <a:rPr lang="en-US" sz="3800">
                <a:latin typeface="PT Sans"/>
              </a:rPr>
              <a:t> </a:t>
            </a:r>
            <a:r>
              <a:rPr lang="en-US" sz="3600">
                <a:latin typeface="PT Sans"/>
              </a:rPr>
              <a:t>GPS based, high spatial accuracy (~</a:t>
            </a:r>
            <a:r>
              <a:rPr lang="en-US" sz="3600">
                <a:latin typeface="Gill Sans MT"/>
              </a:rPr>
              <a:t>10m</a:t>
            </a:r>
            <a:r>
              <a:rPr lang="en-US" sz="3600">
                <a:latin typeface="PT Sans"/>
              </a:rPr>
              <a:t>) </a:t>
            </a:r>
            <a:r>
              <a:rPr lang="en-US" sz="3600">
                <a:latin typeface="PT Sans"/>
              </a:rPr>
              <a:t>
</a:t>
            </a:r>
            <a:r>
              <a:rPr lang="en-US" sz="3600">
                <a:latin typeface="PT Sans"/>
              </a:rPr>
              <a:t>and high temporal frequency</a:t>
            </a:r>
            <a:endParaRPr/>
          </a:p>
          <a:p>
            <a:pPr>
              <a:buSzPct val="38000"/>
              <a:buFont typeface="StarSymbol"/>
              <a:buChar char=""/>
            </a:pPr>
            <a:r>
              <a:rPr lang="en-US" sz="3600">
                <a:latin typeface="PT Sans"/>
              </a:rPr>
              <a:t> </a:t>
            </a:r>
            <a:r>
              <a:rPr lang="en-US" sz="3600">
                <a:latin typeface="PT Sans"/>
              </a:rPr>
              <a:t>Mandated on large vessels and passenger ships</a:t>
            </a:r>
            <a:endParaRPr/>
          </a:p>
          <a:p>
            <a:pPr>
              <a:buSzPct val="38000"/>
              <a:buFont typeface="StarSymbol"/>
              <a:buChar char=""/>
            </a:pPr>
            <a:r>
              <a:rPr lang="en-US" sz="3600">
                <a:latin typeface="PT Sans"/>
              </a:rPr>
              <a:t> </a:t>
            </a:r>
            <a:r>
              <a:rPr lang="en-US" sz="3600">
                <a:latin typeface="PT Sans"/>
              </a:rPr>
              <a:t>Intent is safety</a:t>
            </a:r>
            <a:endParaRPr/>
          </a:p>
          <a:p>
            <a:pPr>
              <a:buSzPct val="38000"/>
              <a:buFont typeface="StarSymbol"/>
              <a:buChar char=""/>
            </a:pPr>
            <a:r>
              <a:rPr lang="en-US" sz="3600">
                <a:latin typeface="PT Sans"/>
              </a:rPr>
              <a:t> </a:t>
            </a:r>
            <a:r>
              <a:rPr lang="en-US" sz="3600">
                <a:latin typeface="PT Sans"/>
              </a:rPr>
              <a:t>Radio based, real-time</a:t>
            </a:r>
            <a:endParaRPr/>
          </a:p>
          <a:p>
            <a:pPr>
              <a:buSzPct val="38000"/>
              <a:buFont typeface="StarSymbol"/>
              <a:buChar char=""/>
            </a:pPr>
            <a:r>
              <a:rPr lang="en-US" sz="3800">
                <a:latin typeface="PT Sans"/>
              </a:rPr>
              <a:t>
</a:t>
            </a:r>
            <a:endParaRPr/>
          </a:p>
          <a:p>
            <a:pPr>
              <a:buSzPct val="45000"/>
              <a:buFont typeface="StarSymbol"/>
              <a:buChar char=""/>
            </a:pPr>
            <a:endParaRPr/>
          </a:p>
          <a:p>
            <a:pPr>
              <a:buSzPct val="38000"/>
              <a:buFont typeface="StarSymbol"/>
              <a:buChar char=""/>
            </a:pPr>
            <a:endParaRPr/>
          </a:p>
          <a:p>
            <a:endParaRPr/>
          </a:p>
        </p:txBody>
      </p:sp>
      <p:sp>
        <p:nvSpPr>
          <p:cNvPr id="96" name="TextShape 3"/>
          <p:cNvSpPr txBox="1"/>
          <p:nvPr/>
        </p:nvSpPr>
        <p:spPr>
          <a:xfrm>
            <a:off x="5996160" y="7040880"/>
            <a:ext cx="374400" cy="204840"/>
          </a:xfrm>
          <a:prstGeom prst="rect">
            <a:avLst/>
          </a:prstGeom>
        </p:spPr>
        <p:txBody>
          <a:bodyPr bIns="45000" lIns="90000" rIns="90000" tIns="45000" wrap="none"/>
          <a:p>
            <a:r>
              <a:rPr lang="en-US" sz="800">
                <a:solidFill>
                  <a:srgbClr val="ffffff"/>
                </a:solidFill>
              </a:rPr>
              <a:t>IMO</a:t>
            </a:r>
            <a:endParaRPr/>
          </a:p>
        </p:txBody>
      </p:sp>
      <p:sp>
        <p:nvSpPr>
          <p:cNvPr id="97" name="TextShape 4"/>
          <p:cNvSpPr txBox="1"/>
          <p:nvPr/>
        </p:nvSpPr>
        <p:spPr>
          <a:xfrm>
            <a:off x="1920240" y="4564080"/>
            <a:ext cx="4612680" cy="3448800"/>
          </a:xfrm>
          <a:prstGeom prst="rect">
            <a:avLst/>
          </a:prstGeom>
        </p:spPr>
        <p:txBody>
          <a:bodyPr bIns="45000" lIns="90000" rIns="90000" tIns="45000" wrap="none"/>
          <a:p>
            <a:r>
              <a:rPr b="1" lang="en-US" sz="2000">
                <a:latin typeface="PT Sans"/>
              </a:rPr>
              <a:t>Attributes:</a:t>
            </a:r>
            <a:r>
              <a:rPr lang="en-US" sz="2800">
                <a:latin typeface="PT Sans"/>
              </a:rPr>
              <a:t>
</a:t>
            </a:r>
            <a:r>
              <a:rPr lang="en-US" sz="2400">
                <a:latin typeface="PT Sans"/>
              </a:rPr>
              <a:t>  </a:t>
            </a:r>
            <a:r>
              <a:rPr i="1" lang="en-US" sz="2600">
                <a:latin typeface="PT Sans"/>
              </a:rPr>
              <a:t>ship id</a:t>
            </a:r>
            <a:r>
              <a:rPr lang="en-US" sz="2600">
                <a:latin typeface="PT Sans"/>
              </a:rPr>
              <a:t>
</a:t>
            </a:r>
            <a:r>
              <a:rPr lang="en-US" sz="2600">
                <a:latin typeface="PT Sans"/>
              </a:rPr>
              <a:t>  (x,y)</a:t>
            </a:r>
            <a:r>
              <a:rPr lang="en-US" sz="2600">
                <a:latin typeface="PT Sans"/>
              </a:rPr>
              <a:t>
</a:t>
            </a:r>
            <a:r>
              <a:rPr lang="en-US" sz="2600">
                <a:latin typeface="PT Sans"/>
              </a:rPr>
              <a:t>  </a:t>
            </a:r>
            <a:r>
              <a:rPr i="1" lang="en-US" sz="2600">
                <a:latin typeface="PT Sans"/>
              </a:rPr>
              <a:t>heading</a:t>
            </a:r>
            <a:r>
              <a:rPr lang="en-US" sz="2600">
                <a:latin typeface="PT Sans"/>
              </a:rPr>
              <a:t>
</a:t>
            </a:r>
            <a:r>
              <a:rPr lang="en-US" sz="2600">
                <a:latin typeface="PT Sans"/>
              </a:rPr>
              <a:t>  </a:t>
            </a:r>
            <a:r>
              <a:rPr i="1" lang="en-US" sz="2600">
                <a:latin typeface="PT Sans"/>
              </a:rPr>
              <a:t>type</a:t>
            </a:r>
            <a:endParaRPr/>
          </a:p>
          <a:p>
            <a:r>
              <a:rPr i="1" lang="en-US" sz="2600">
                <a:latin typeface="PT Sans"/>
              </a:rPr>
              <a:t>  </a:t>
            </a:r>
            <a:r>
              <a:rPr i="1" lang="en-US" sz="2600">
                <a:latin typeface="PT Sans"/>
              </a:rPr>
              <a:t>speed</a:t>
            </a:r>
            <a:r>
              <a:rPr lang="en-US" sz="2600">
                <a:latin typeface="PT Sans"/>
              </a:rPr>
              <a:t>
</a:t>
            </a:r>
            <a:r>
              <a:rPr lang="en-US" sz="2600">
                <a:latin typeface="PT Sans"/>
              </a:rPr>
              <a:t>  </a:t>
            </a:r>
            <a:r>
              <a:rPr lang="en-US" sz="2800">
                <a:latin typeface="PT Sans"/>
              </a:rPr>
              <a:t>
</a:t>
            </a:r>
            <a:endParaRPr/>
          </a:p>
        </p:txBody>
      </p:sp>
      <p:pic>
        <p:nvPicPr>
          <p:cNvPr descr="" id="98" name=""/>
          <p:cNvPicPr/>
          <p:nvPr/>
        </p:nvPicPr>
        <p:blipFill>
          <a:blip r:embed="rId1"/>
          <a:stretch>
            <a:fillRect/>
          </a:stretch>
        </p:blipFill>
        <p:spPr>
          <a:xfrm>
            <a:off x="3909600" y="3554280"/>
            <a:ext cx="5998680" cy="4284720"/>
          </a:xfrm>
          <a:prstGeom prst="rect">
            <a:avLst/>
          </a:prstGeom>
        </p:spPr>
      </p:pic>
    </p:spTree>
  </p:cSld>
  <p:timing>
    <p:tnLst>
      <p:par>
        <p:cTn dur="indefinite" id="25" nodeType="tmRoot" restart="never">
          <p:childTnLst>
            <p:seq>
              <p:cTn id="26" nodeType="mainSeq">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99" name="TextShape 1"/>
          <p:cNvSpPr txBox="1"/>
          <p:nvPr/>
        </p:nvSpPr>
        <p:spPr>
          <a:xfrm>
            <a:off x="503640" y="301320"/>
            <a:ext cx="9068760" cy="1262520"/>
          </a:xfrm>
          <a:prstGeom prst="rect">
            <a:avLst/>
          </a:prstGeom>
        </p:spPr>
        <p:txBody>
          <a:bodyPr anchor="ctr" bIns="0" lIns="0" rIns="0" tIns="0" wrap="none"/>
          <a:p>
            <a:pPr algn="ctr"/>
            <a:endParaRPr/>
          </a:p>
        </p:txBody>
      </p:sp>
      <p:sp>
        <p:nvSpPr>
          <p:cNvPr id="100" name="TextShape 2"/>
          <p:cNvSpPr txBox="1"/>
          <p:nvPr/>
        </p:nvSpPr>
        <p:spPr>
          <a:xfrm>
            <a:off x="274320" y="5625720"/>
            <a:ext cx="4015080" cy="1860840"/>
          </a:xfrm>
          <a:prstGeom prst="rect">
            <a:avLst/>
          </a:prstGeom>
        </p:spPr>
        <p:txBody>
          <a:bodyPr bIns="45000" lIns="90000" rIns="90000" tIns="45000" wrap="none"/>
          <a:p>
            <a:r>
              <a:rPr lang="en-US" sz="2400">
                <a:solidFill>
                  <a:srgbClr val="c0c0c0"/>
                </a:solidFill>
                <a:latin typeface="PT Sans"/>
              </a:rPr>
              <a:t>
</a:t>
            </a:r>
            <a:r>
              <a:rPr lang="en-US" sz="2800">
                <a:solidFill>
                  <a:srgbClr val="aecf00"/>
                </a:solidFill>
                <a:latin typeface="PT Sans"/>
              </a:rPr>
              <a:t>Green:</a:t>
            </a:r>
            <a:r>
              <a:rPr lang="en-US" sz="2800">
                <a:solidFill>
                  <a:srgbClr val="aecf00"/>
                </a:solidFill>
                <a:latin typeface="PT Sans"/>
              </a:rPr>
              <a:t>	</a:t>
            </a:r>
            <a:r>
              <a:rPr lang="en-US" sz="2800">
                <a:solidFill>
                  <a:srgbClr val="c0c0c0"/>
                </a:solidFill>
                <a:latin typeface="PT Sans"/>
              </a:rPr>
              <a:t>Fishing</a:t>
            </a:r>
            <a:r>
              <a:rPr lang="en-US" sz="2800">
                <a:solidFill>
                  <a:srgbClr val="c0c0c0"/>
                </a:solidFill>
                <a:latin typeface="PT Sans"/>
              </a:rPr>
              <a:t>	</a:t>
            </a:r>
            <a:r>
              <a:rPr lang="en-US" sz="2800">
                <a:solidFill>
                  <a:srgbClr val="c0c0c0"/>
                </a:solidFill>
                <a:latin typeface="PT Sans"/>
              </a:rPr>
              <a:t>	</a:t>
            </a:r>
            <a:r>
              <a:rPr lang="en-US" sz="2400">
                <a:solidFill>
                  <a:srgbClr val="c0c0c0"/>
                </a:solidFill>
                <a:latin typeface="Gill Sans MT"/>
              </a:rPr>
              <a:t>6.8m</a:t>
            </a:r>
            <a:endParaRPr/>
          </a:p>
          <a:p>
            <a:r>
              <a:rPr lang="en-US" sz="2800">
                <a:solidFill>
                  <a:srgbClr val="99ccff"/>
                </a:solidFill>
                <a:latin typeface="PT Sans"/>
              </a:rPr>
              <a:t>Blue:</a:t>
            </a:r>
            <a:r>
              <a:rPr lang="en-US" sz="2800">
                <a:solidFill>
                  <a:srgbClr val="99ccff"/>
                </a:solidFill>
                <a:latin typeface="PT Sans"/>
              </a:rPr>
              <a:t>	</a:t>
            </a:r>
            <a:r>
              <a:rPr lang="en-US" sz="2800">
                <a:solidFill>
                  <a:srgbClr val="99ccff"/>
                </a:solidFill>
                <a:latin typeface="PT Sans"/>
              </a:rPr>
              <a:t>	</a:t>
            </a:r>
            <a:r>
              <a:rPr lang="en-US" sz="2800">
                <a:solidFill>
                  <a:srgbClr val="c0c0c0"/>
                </a:solidFill>
                <a:latin typeface="PT Sans"/>
              </a:rPr>
              <a:t>Tankers</a:t>
            </a:r>
            <a:r>
              <a:rPr lang="en-US" sz="2800">
                <a:solidFill>
                  <a:srgbClr val="c0c0c0"/>
                </a:solidFill>
                <a:latin typeface="PT Sans"/>
              </a:rPr>
              <a:t>	</a:t>
            </a:r>
            <a:r>
              <a:rPr lang="en-US" sz="2800">
                <a:solidFill>
                  <a:srgbClr val="c0c0c0"/>
                </a:solidFill>
                <a:latin typeface="PT Sans"/>
              </a:rPr>
              <a:t>	</a:t>
            </a:r>
            <a:r>
              <a:rPr lang="en-US" sz="2800">
                <a:solidFill>
                  <a:srgbClr val="c0c0c0"/>
                </a:solidFill>
                <a:latin typeface="PT Sans"/>
              </a:rPr>
              <a:t> </a:t>
            </a:r>
            <a:r>
              <a:rPr lang="en-US" sz="2400">
                <a:solidFill>
                  <a:srgbClr val="c0c0c0"/>
                </a:solidFill>
                <a:latin typeface="Gill Sans MT"/>
              </a:rPr>
              <a:t>31m</a:t>
            </a:r>
            <a:endParaRPr/>
          </a:p>
          <a:p>
            <a:r>
              <a:rPr lang="en-US" sz="2800">
                <a:solidFill>
                  <a:srgbClr val="b80047"/>
                </a:solidFill>
                <a:latin typeface="PT Sans"/>
              </a:rPr>
              <a:t>Red:</a:t>
            </a:r>
            <a:r>
              <a:rPr lang="en-US" sz="2800">
                <a:solidFill>
                  <a:srgbClr val="b80047"/>
                </a:solidFill>
                <a:latin typeface="PT Sans"/>
              </a:rPr>
              <a:t>	</a:t>
            </a:r>
            <a:r>
              <a:rPr lang="en-US" sz="2800">
                <a:solidFill>
                  <a:srgbClr val="b80047"/>
                </a:solidFill>
                <a:latin typeface="PT Sans"/>
              </a:rPr>
              <a:t>	</a:t>
            </a:r>
            <a:r>
              <a:rPr lang="en-US" sz="2800">
                <a:solidFill>
                  <a:srgbClr val="c0c0c0"/>
                </a:solidFill>
                <a:latin typeface="PT Sans"/>
              </a:rPr>
              <a:t>Cargo</a:t>
            </a:r>
            <a:r>
              <a:rPr lang="en-US" sz="2800">
                <a:solidFill>
                  <a:srgbClr val="c0c0c0"/>
                </a:solidFill>
                <a:latin typeface="PT Sans"/>
              </a:rPr>
              <a:t>	</a:t>
            </a:r>
            <a:r>
              <a:rPr lang="en-US" sz="2800">
                <a:solidFill>
                  <a:srgbClr val="c0c0c0"/>
                </a:solidFill>
                <a:latin typeface="PT Sans"/>
              </a:rPr>
              <a:t>	</a:t>
            </a:r>
            <a:r>
              <a:rPr lang="en-US" sz="2800">
                <a:solidFill>
                  <a:srgbClr val="c0c0c0"/>
                </a:solidFill>
                <a:latin typeface="PT Sans"/>
              </a:rPr>
              <a:t>	</a:t>
            </a:r>
            <a:r>
              <a:rPr lang="en-US" sz="2800">
                <a:solidFill>
                  <a:srgbClr val="c0c0c0"/>
                </a:solidFill>
                <a:latin typeface="PT Sans"/>
              </a:rPr>
              <a:t> </a:t>
            </a:r>
            <a:r>
              <a:rPr lang="en-US" sz="2400">
                <a:solidFill>
                  <a:srgbClr val="c0c0c0"/>
                </a:solidFill>
                <a:latin typeface="Gill Sans MT"/>
              </a:rPr>
              <a:t>48m</a:t>
            </a:r>
            <a:endParaRPr/>
          </a:p>
        </p:txBody>
      </p:sp>
      <p:sp>
        <p:nvSpPr>
          <p:cNvPr id="101" name="TextShape 3"/>
          <p:cNvSpPr txBox="1"/>
          <p:nvPr/>
        </p:nvSpPr>
        <p:spPr>
          <a:xfrm>
            <a:off x="182880" y="166320"/>
            <a:ext cx="2834640" cy="549360"/>
          </a:xfrm>
          <a:prstGeom prst="rect">
            <a:avLst/>
          </a:prstGeom>
        </p:spPr>
        <p:txBody>
          <a:bodyPr bIns="45000" lIns="90000" rIns="90000" tIns="45000" wrap="none"/>
          <a:p>
            <a:r>
              <a:rPr lang="en-US" sz="2800">
                <a:solidFill>
                  <a:srgbClr val="c0c0c0"/>
                </a:solidFill>
                <a:latin typeface="Gill Sans MT"/>
              </a:rPr>
              <a:t>AIS: Nov, 2011 </a:t>
            </a:r>
            <a:endParaRPr/>
          </a:p>
        </p:txBody>
      </p:sp>
    </p:spTree>
  </p:cSld>
  <p:timing>
    <p:tnLst>
      <p:par>
        <p:cTn dur="indefinite" id="27" nodeType="tmRoot" restart="never">
          <p:childTnLst>
            <p:seq>
              <p:cTn id="28" nodeType="mainSeq">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02" name="TextShape 1"/>
          <p:cNvSpPr txBox="1"/>
          <p:nvPr/>
        </p:nvSpPr>
        <p:spPr>
          <a:xfrm>
            <a:off x="6596640" y="237960"/>
            <a:ext cx="2520000" cy="503640"/>
          </a:xfrm>
          <a:prstGeom prst="rect">
            <a:avLst/>
          </a:prstGeom>
        </p:spPr>
        <p:txBody>
          <a:bodyPr bIns="45000" lIns="90000" rIns="90000" tIns="45000" wrap="none"/>
          <a:p>
            <a:r>
              <a:rPr lang="en-US" sz="2800">
                <a:solidFill>
                  <a:srgbClr val="c0c0c0"/>
                </a:solidFill>
                <a:latin typeface="Gill Sans MT"/>
              </a:rPr>
              <a:t>VOS: 2003-2011</a:t>
            </a:r>
            <a:endParaRPr/>
          </a:p>
        </p:txBody>
      </p:sp>
      <p:pic>
        <p:nvPicPr>
          <p:cNvPr descr="" id="103" name=""/>
          <p:cNvPicPr/>
          <p:nvPr/>
        </p:nvPicPr>
        <p:blipFill>
          <a:blip r:embed="rId1"/>
          <a:stretch>
            <a:fillRect/>
          </a:stretch>
        </p:blipFill>
        <p:spPr>
          <a:xfrm>
            <a:off x="470880" y="301320"/>
            <a:ext cx="5838480" cy="3028680"/>
          </a:xfrm>
          <a:prstGeom prst="rect">
            <a:avLst/>
          </a:prstGeom>
        </p:spPr>
      </p:pic>
      <p:pic>
        <p:nvPicPr>
          <p:cNvPr descr="" id="104" name=""/>
          <p:cNvPicPr/>
          <p:nvPr/>
        </p:nvPicPr>
        <p:blipFill>
          <a:blip r:embed="rId2"/>
          <a:stretch>
            <a:fillRect/>
          </a:stretch>
        </p:blipFill>
        <p:spPr>
          <a:xfrm>
            <a:off x="748080" y="3408120"/>
            <a:ext cx="5838480" cy="3028680"/>
          </a:xfrm>
          <a:prstGeom prst="rect">
            <a:avLst/>
          </a:prstGeom>
        </p:spPr>
      </p:pic>
      <p:sp>
        <p:nvSpPr>
          <p:cNvPr id="105" name="TextShape 2"/>
          <p:cNvSpPr txBox="1"/>
          <p:nvPr/>
        </p:nvSpPr>
        <p:spPr>
          <a:xfrm>
            <a:off x="6668280" y="3384360"/>
            <a:ext cx="2530800" cy="916920"/>
          </a:xfrm>
          <a:prstGeom prst="rect">
            <a:avLst/>
          </a:prstGeom>
        </p:spPr>
        <p:txBody>
          <a:bodyPr bIns="45000" lIns="90000" rIns="90000" tIns="45000" wrap="none"/>
          <a:p>
            <a:r>
              <a:rPr lang="en-US" sz="2800">
                <a:solidFill>
                  <a:srgbClr val="c0c0c0"/>
                </a:solidFill>
                <a:latin typeface="Gill Sans MT"/>
              </a:rPr>
              <a:t>AIS: Cargo Ships</a:t>
            </a:r>
            <a:endParaRPr/>
          </a:p>
          <a:p>
            <a:r>
              <a:rPr lang="en-US" sz="2800">
                <a:solidFill>
                  <a:srgbClr val="c0c0c0"/>
                </a:solidFill>
                <a:latin typeface="Gill Sans MT"/>
              </a:rPr>
              <a:t>Nov, 2011</a:t>
            </a:r>
            <a:endParaRPr/>
          </a:p>
        </p:txBody>
      </p:sp>
    </p:spTree>
  </p:cSld>
  <p:timing>
    <p:tnLst>
      <p:par>
        <p:cTn dur="indefinite" id="29" nodeType="tmRoot" restart="never">
          <p:childTnLst>
            <p:seq>
              <p:cTn id="30" nodeType="mainSeq">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descr="" id="106" name=""/>
          <p:cNvPicPr/>
          <p:nvPr/>
        </p:nvPicPr>
        <p:blipFill>
          <a:blip r:embed="rId1"/>
          <a:stretch>
            <a:fillRect/>
          </a:stretch>
        </p:blipFill>
        <p:spPr>
          <a:xfrm>
            <a:off x="0" y="0"/>
            <a:ext cx="10688760" cy="7558560"/>
          </a:xfrm>
          <a:prstGeom prst="rect">
            <a:avLst/>
          </a:prstGeom>
        </p:spPr>
      </p:pic>
      <p:sp>
        <p:nvSpPr>
          <p:cNvPr id="107" name="TextShape 1"/>
          <p:cNvSpPr txBox="1"/>
          <p:nvPr/>
        </p:nvSpPr>
        <p:spPr>
          <a:xfrm>
            <a:off x="7292880" y="55800"/>
            <a:ext cx="2803680" cy="902520"/>
          </a:xfrm>
          <a:prstGeom prst="rect">
            <a:avLst/>
          </a:prstGeom>
        </p:spPr>
        <p:txBody>
          <a:bodyPr bIns="45000" lIns="90000" rIns="90000" tIns="45000" wrap="none"/>
          <a:p>
            <a:r>
              <a:rPr lang="en-US" sz="2800">
                <a:solidFill>
                  <a:srgbClr val="ffffff"/>
                </a:solidFill>
                <a:latin typeface="PT Sans"/>
              </a:rPr>
              <a:t>AIS Density Maps</a:t>
            </a:r>
            <a:endParaRPr/>
          </a:p>
          <a:p>
            <a:r>
              <a:rPr lang="en-US" sz="2400">
                <a:solidFill>
                  <a:srgbClr val="ffffff"/>
                </a:solidFill>
                <a:latin typeface="Gill Sans MT"/>
              </a:rPr>
              <a:t>Nov 2010-Dec 2011</a:t>
            </a:r>
            <a:endParaRPr/>
          </a:p>
        </p:txBody>
      </p:sp>
    </p:spTree>
  </p:cSld>
  <p:timing>
    <p:tnLst>
      <p:par>
        <p:cTn dur="indefinite" id="31" nodeType="tmRoot" restart="never">
          <p:childTnLst>
            <p:seq>
              <p:cTn id="32" nodeType="mainSeq">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08" name="TextShape 1"/>
          <p:cNvSpPr txBox="1"/>
          <p:nvPr/>
        </p:nvSpPr>
        <p:spPr>
          <a:xfrm>
            <a:off x="503640" y="301320"/>
            <a:ext cx="9068760" cy="1262520"/>
          </a:xfrm>
          <a:prstGeom prst="rect">
            <a:avLst/>
          </a:prstGeom>
        </p:spPr>
        <p:txBody>
          <a:bodyPr anchor="ctr" bIns="0" lIns="0" rIns="0" tIns="0" wrap="none"/>
          <a:p>
            <a:pPr algn="ctr"/>
            <a:endParaRPr/>
          </a:p>
        </p:txBody>
      </p:sp>
      <p:sp>
        <p:nvSpPr>
          <p:cNvPr id="109" name="TextShape 2"/>
          <p:cNvSpPr txBox="1"/>
          <p:nvPr/>
        </p:nvSpPr>
        <p:spPr>
          <a:xfrm>
            <a:off x="8173800" y="91440"/>
            <a:ext cx="1585800" cy="549000"/>
          </a:xfrm>
          <a:prstGeom prst="rect">
            <a:avLst/>
          </a:prstGeom>
        </p:spPr>
        <p:txBody>
          <a:bodyPr bIns="45000" lIns="90000" rIns="90000" tIns="45000" wrap="none"/>
          <a:p>
            <a:r>
              <a:rPr lang="en-US" sz="2800">
                <a:solidFill>
                  <a:srgbClr val="e6e6e6"/>
                </a:solidFill>
                <a:latin typeface="PT Sans"/>
              </a:rPr>
              <a:t>Authority</a:t>
            </a:r>
            <a:endParaRPr/>
          </a:p>
        </p:txBody>
      </p:sp>
    </p:spTree>
  </p:cSld>
  <p:timing>
    <p:tnLst>
      <p:par>
        <p:cTn dur="indefinite" id="33" nodeType="tmRoot" restart="never">
          <p:childTnLst>
            <p:seq>
              <p:cTn id="34" nodeType="mainSeq">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10" name="TextShape 1"/>
          <p:cNvSpPr txBox="1"/>
          <p:nvPr/>
        </p:nvSpPr>
        <p:spPr>
          <a:xfrm>
            <a:off x="503640" y="301320"/>
            <a:ext cx="9068760" cy="1262520"/>
          </a:xfrm>
          <a:prstGeom prst="rect">
            <a:avLst/>
          </a:prstGeom>
        </p:spPr>
        <p:txBody>
          <a:bodyPr anchor="ctr" bIns="0" lIns="0" rIns="0" tIns="0" wrap="none"/>
          <a:p>
            <a:pPr algn="ctr"/>
            <a:endParaRPr/>
          </a:p>
        </p:txBody>
      </p:sp>
      <p:sp>
        <p:nvSpPr>
          <p:cNvPr id="111" name="TextShape 2"/>
          <p:cNvSpPr txBox="1"/>
          <p:nvPr/>
        </p:nvSpPr>
        <p:spPr>
          <a:xfrm>
            <a:off x="8318160" y="91800"/>
            <a:ext cx="1055520" cy="549000"/>
          </a:xfrm>
          <a:prstGeom prst="rect">
            <a:avLst/>
          </a:prstGeom>
        </p:spPr>
        <p:txBody>
          <a:bodyPr bIns="45000" lIns="90000" rIns="90000" tIns="45000" wrap="none"/>
          <a:p>
            <a:r>
              <a:rPr lang="en-US" sz="2800">
                <a:solidFill>
                  <a:srgbClr val="e6e6e6"/>
                </a:solidFill>
                <a:latin typeface="PT Sans"/>
              </a:rPr>
              <a:t>Cargo</a:t>
            </a:r>
            <a:endParaRPr/>
          </a:p>
        </p:txBody>
      </p:sp>
      <p:sp>
        <p:nvSpPr>
          <p:cNvPr id="112" name="TextShape 3"/>
          <p:cNvSpPr txBox="1"/>
          <p:nvPr/>
        </p:nvSpPr>
        <p:spPr>
          <a:xfrm>
            <a:off x="7603920" y="914400"/>
            <a:ext cx="2038320" cy="682200"/>
          </a:xfrm>
          <a:prstGeom prst="rect">
            <a:avLst/>
          </a:prstGeom>
        </p:spPr>
        <p:txBody>
          <a:bodyPr bIns="45000" lIns="90000" rIns="90000" tIns="45000" wrap="none"/>
          <a:p>
            <a:r>
              <a:rPr i="1" lang="en-US">
                <a:solidFill>
                  <a:srgbClr val="e6e6e6"/>
                </a:solidFill>
                <a:latin typeface="PT Sans"/>
              </a:rPr>
              <a:t>Maersk may use </a:t>
            </a:r>
            <a:endParaRPr/>
          </a:p>
          <a:p>
            <a:r>
              <a:rPr i="1" lang="en-US">
                <a:solidFill>
                  <a:srgbClr val="e6e6e6"/>
                </a:solidFill>
                <a:latin typeface="PT Sans"/>
              </a:rPr>
              <a:t>channel,  most don't</a:t>
            </a:r>
            <a:endParaRPr/>
          </a:p>
        </p:txBody>
      </p:sp>
    </p:spTree>
  </p:cSld>
  <p:timing>
    <p:tnLst>
      <p:par>
        <p:cTn dur="indefinite" id="35" nodeType="tmRoot" restart="never">
          <p:childTnLst>
            <p:seq>
              <p:cTn id="36" nodeType="mainSeq">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13" name="TextShape 1"/>
          <p:cNvSpPr txBox="1"/>
          <p:nvPr/>
        </p:nvSpPr>
        <p:spPr>
          <a:xfrm>
            <a:off x="503640" y="301320"/>
            <a:ext cx="9068760" cy="1262520"/>
          </a:xfrm>
          <a:prstGeom prst="rect">
            <a:avLst/>
          </a:prstGeom>
        </p:spPr>
        <p:txBody>
          <a:bodyPr anchor="ctr" bIns="0" lIns="0" rIns="0" tIns="0" wrap="none"/>
          <a:p>
            <a:pPr algn="ctr"/>
            <a:endParaRPr/>
          </a:p>
        </p:txBody>
      </p:sp>
      <p:sp>
        <p:nvSpPr>
          <p:cNvPr id="114" name="TextShape 2"/>
          <p:cNvSpPr txBox="1"/>
          <p:nvPr/>
        </p:nvSpPr>
        <p:spPr>
          <a:xfrm>
            <a:off x="7886160" y="92160"/>
            <a:ext cx="1706400" cy="549000"/>
          </a:xfrm>
          <a:prstGeom prst="rect">
            <a:avLst/>
          </a:prstGeom>
        </p:spPr>
        <p:txBody>
          <a:bodyPr bIns="45000" lIns="90000" rIns="90000" tIns="45000" wrap="none"/>
          <a:p>
            <a:r>
              <a:rPr lang="en-US" sz="2800">
                <a:solidFill>
                  <a:srgbClr val="e6e6e6"/>
                </a:solidFill>
                <a:latin typeface="PT Sans"/>
              </a:rPr>
              <a:t>Passenger</a:t>
            </a:r>
            <a:endParaRPr/>
          </a:p>
        </p:txBody>
      </p:sp>
    </p:spTree>
  </p:cSld>
  <p:timing>
    <p:tnLst>
      <p:par>
        <p:cTn dur="indefinite" id="37" nodeType="tmRoot" restart="never">
          <p:childTnLst>
            <p:seq>
              <p:cTn id="38" nodeType="mainSeq">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 name="TextShape 1"/>
          <p:cNvSpPr txBox="1"/>
          <p:nvPr/>
        </p:nvSpPr>
        <p:spPr>
          <a:xfrm>
            <a:off x="503640" y="301320"/>
            <a:ext cx="9068760" cy="1262520"/>
          </a:xfrm>
          <a:prstGeom prst="rect">
            <a:avLst/>
          </a:prstGeom>
        </p:spPr>
        <p:txBody>
          <a:bodyPr anchor="ctr" bIns="0" lIns="0" rIns="0" tIns="0" wrap="none"/>
          <a:p>
            <a:pPr algn="ctr"/>
            <a:r>
              <a:rPr lang="en-US">
                <a:solidFill>
                  <a:srgbClr val="7e0021"/>
                </a:solidFill>
              </a:rPr>
              <a:t>Goals</a:t>
            </a:r>
            <a:endParaRPr/>
          </a:p>
        </p:txBody>
      </p:sp>
      <p:sp>
        <p:nvSpPr>
          <p:cNvPr id="47" name="TextShape 2"/>
          <p:cNvSpPr txBox="1"/>
          <p:nvPr/>
        </p:nvSpPr>
        <p:spPr>
          <a:xfrm>
            <a:off x="752400" y="1726920"/>
            <a:ext cx="9799560" cy="6764760"/>
          </a:xfrm>
          <a:prstGeom prst="rect">
            <a:avLst/>
          </a:prstGeom>
        </p:spPr>
        <p:txBody>
          <a:bodyPr bIns="45000" lIns="90000" rIns="90000" tIns="45000" wrap="none"/>
          <a:p>
            <a:endParaRPr/>
          </a:p>
          <a:p>
            <a:pPr>
              <a:buSzPct val="38000"/>
              <a:buFont typeface="StarSymbol"/>
              <a:buChar char=""/>
            </a:pPr>
            <a:r>
              <a:rPr lang="en-US" sz="3800">
                <a:latin typeface="PT Sans"/>
              </a:rPr>
              <a:t>Background on ship data</a:t>
            </a:r>
            <a:endParaRPr/>
          </a:p>
          <a:p>
            <a:pPr>
              <a:buSzPct val="38000"/>
              <a:buFont typeface="StarSymbol"/>
              <a:buChar char=""/>
            </a:pPr>
            <a:r>
              <a:rPr lang="en-US" sz="1400">
                <a:latin typeface="PT Sans"/>
              </a:rPr>
              <a:t> </a:t>
            </a:r>
            <a:endParaRPr/>
          </a:p>
          <a:p>
            <a:pPr>
              <a:buSzPct val="38000"/>
              <a:buFont typeface="StarSymbol"/>
              <a:buChar char=""/>
            </a:pPr>
            <a:r>
              <a:rPr lang="en-US" sz="3800">
                <a:latin typeface="PT Sans"/>
              </a:rPr>
              <a:t>Fusing volunteered data </a:t>
            </a:r>
            <a:r>
              <a:rPr lang="en-US" sz="3800">
                <a:latin typeface="PT Sans"/>
              </a:rPr>
              <a:t>
</a:t>
            </a:r>
            <a:r>
              <a:rPr lang="en-US" sz="1600">
                <a:latin typeface="PT Sans"/>
              </a:rPr>
              <a:t> </a:t>
            </a:r>
            <a:endParaRPr/>
          </a:p>
          <a:p>
            <a:pPr>
              <a:buSzPct val="38000"/>
              <a:buFont typeface="StarSymbol"/>
              <a:buChar char=""/>
            </a:pPr>
            <a:r>
              <a:rPr lang="en-US" sz="3800">
                <a:latin typeface="PT Sans"/>
              </a:rPr>
              <a:t>Cover relevant Ecological models: </a:t>
            </a:r>
            <a:r>
              <a:rPr lang="en-US" sz="3800">
                <a:latin typeface="PT Sans"/>
              </a:rPr>
              <a:t>
</a:t>
            </a:r>
            <a:r>
              <a:rPr lang="en-US" sz="3800">
                <a:latin typeface="PT Sans"/>
              </a:rPr>
              <a:t>   </a:t>
            </a:r>
            <a:r>
              <a:rPr lang="en-US" sz="3800">
                <a:solidFill>
                  <a:srgbClr val="0084d1"/>
                </a:solidFill>
                <a:latin typeface="PT Sans"/>
              </a:rPr>
              <a:t>strikes, noise, groundings</a:t>
            </a:r>
            <a:r>
              <a:rPr lang="en-US" sz="3800">
                <a:solidFill>
                  <a:srgbClr val="0084d1"/>
                </a:solidFill>
                <a:latin typeface="PT Sans"/>
              </a:rPr>
              <a:t>
</a:t>
            </a:r>
            <a:r>
              <a:rPr lang="en-US" sz="1600">
                <a:solidFill>
                  <a:srgbClr val="0084d1"/>
                </a:solidFill>
                <a:latin typeface="PT Sans"/>
              </a:rPr>
              <a:t> </a:t>
            </a:r>
            <a:r>
              <a:rPr lang="en-US" sz="1600">
                <a:latin typeface="PT Sans"/>
              </a:rPr>
              <a:t> </a:t>
            </a:r>
            <a:r>
              <a:rPr lang="en-US" sz="1400">
                <a:latin typeface="PT Sans"/>
              </a:rPr>
              <a:t> </a:t>
            </a:r>
            <a:endParaRPr/>
          </a:p>
          <a:p>
            <a:pPr>
              <a:buSzPct val="38000"/>
              <a:buFont typeface="StarSymbol"/>
              <a:buChar char=""/>
            </a:pPr>
            <a:r>
              <a:rPr lang="en-US" sz="3800">
                <a:latin typeface="PT Sans"/>
              </a:rPr>
              <a:t>The future: networks</a:t>
            </a:r>
            <a:endParaRPr/>
          </a:p>
          <a:p>
            <a:pPr>
              <a:buSzPct val="38000"/>
              <a:buFont typeface="StarSymbol"/>
              <a:buChar char=""/>
            </a:pPr>
            <a:endParaRPr/>
          </a:p>
          <a:p>
            <a:pPr>
              <a:buSzPct val="45000"/>
              <a:buFont typeface="StarSymbol"/>
              <a:buChar char=""/>
            </a:pPr>
            <a:endParaRPr/>
          </a:p>
          <a:p>
            <a:pPr>
              <a:buSzPct val="45000"/>
              <a:buFont typeface="StarSymbol"/>
              <a:buChar char=""/>
            </a:pPr>
            <a:endParaRPr/>
          </a:p>
          <a:p>
            <a:pPr>
              <a:buSzPct val="38000"/>
              <a:buFont typeface="StarSymbol"/>
              <a:buChar char=""/>
            </a:pPr>
            <a:endParaRPr/>
          </a:p>
          <a:p>
            <a:endParaRPr/>
          </a:p>
        </p:txBody>
      </p:sp>
    </p:spTree>
  </p:cSld>
  <p:timing>
    <p:tnLst>
      <p:par>
        <p:cTn dur="indefinite" id="3" nodeType="tmRoot" restart="never">
          <p:childTnLst>
            <p:seq>
              <p:cTn id="4" nodeType="mainSeq">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15" name="TextShape 1"/>
          <p:cNvSpPr txBox="1"/>
          <p:nvPr/>
        </p:nvSpPr>
        <p:spPr>
          <a:xfrm>
            <a:off x="503640" y="301320"/>
            <a:ext cx="9068760" cy="1262520"/>
          </a:xfrm>
          <a:prstGeom prst="rect">
            <a:avLst/>
          </a:prstGeom>
        </p:spPr>
        <p:txBody>
          <a:bodyPr anchor="ctr" bIns="0" lIns="0" rIns="0" tIns="0" wrap="none"/>
          <a:p>
            <a:pPr algn="ctr"/>
            <a:endParaRPr/>
          </a:p>
        </p:txBody>
      </p:sp>
      <p:sp>
        <p:nvSpPr>
          <p:cNvPr id="116" name="TextShape 2"/>
          <p:cNvSpPr txBox="1"/>
          <p:nvPr/>
        </p:nvSpPr>
        <p:spPr>
          <a:xfrm>
            <a:off x="8210160" y="92160"/>
            <a:ext cx="1279440" cy="549000"/>
          </a:xfrm>
          <a:prstGeom prst="rect">
            <a:avLst/>
          </a:prstGeom>
        </p:spPr>
        <p:txBody>
          <a:bodyPr bIns="45000" lIns="90000" rIns="90000" tIns="45000" wrap="none"/>
          <a:p>
            <a:r>
              <a:rPr lang="en-US" sz="2800">
                <a:solidFill>
                  <a:srgbClr val="e6e6e6"/>
                </a:solidFill>
                <a:latin typeface="PT Sans"/>
              </a:rPr>
              <a:t>Fishing</a:t>
            </a:r>
            <a:endParaRPr/>
          </a:p>
        </p:txBody>
      </p:sp>
    </p:spTree>
  </p:cSld>
  <p:timing>
    <p:tnLst>
      <p:par>
        <p:cTn dur="indefinite" id="39" nodeType="tmRoot" restart="never">
          <p:childTnLst>
            <p:seq>
              <p:cTn id="40" nodeType="mainSeq">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17"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18" name=""/>
          <p:cNvPicPr/>
          <p:nvPr/>
        </p:nvPicPr>
        <p:blipFill>
          <a:blip r:embed="rId1"/>
          <a:stretch>
            <a:fillRect/>
          </a:stretch>
        </p:blipFill>
        <p:spPr>
          <a:xfrm>
            <a:off x="0" y="3600"/>
            <a:ext cx="10688760" cy="7558560"/>
          </a:xfrm>
          <a:prstGeom prst="rect">
            <a:avLst/>
          </a:prstGeom>
        </p:spPr>
      </p:pic>
      <p:sp>
        <p:nvSpPr>
          <p:cNvPr id="119" name="TextShape 2"/>
          <p:cNvSpPr txBox="1"/>
          <p:nvPr/>
        </p:nvSpPr>
        <p:spPr>
          <a:xfrm>
            <a:off x="8282160" y="92160"/>
            <a:ext cx="1331280" cy="549000"/>
          </a:xfrm>
          <a:prstGeom prst="rect">
            <a:avLst/>
          </a:prstGeom>
        </p:spPr>
        <p:txBody>
          <a:bodyPr bIns="45000" lIns="90000" rIns="90000" tIns="45000" wrap="none"/>
          <a:p>
            <a:r>
              <a:rPr lang="en-US" sz="2800">
                <a:solidFill>
                  <a:srgbClr val="e6e6e6"/>
                </a:solidFill>
                <a:latin typeface="PT Sans"/>
              </a:rPr>
              <a:t>Tankers</a:t>
            </a:r>
            <a:endParaRPr/>
          </a:p>
        </p:txBody>
      </p:sp>
    </p:spTree>
  </p:cSld>
  <p:timing>
    <p:tnLst>
      <p:par>
        <p:cTn dur="indefinite" id="41" nodeType="tmRoot" restart="never">
          <p:childTnLst>
            <p:seq>
              <p:cTn id="42" nodeType="mainSeq">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0" name=""/>
          <p:cNvPicPr/>
          <p:nvPr/>
        </p:nvPicPr>
        <p:blipFill>
          <a:blip r:embed="rId1"/>
          <a:stretch>
            <a:fillRect/>
          </a:stretch>
        </p:blipFill>
        <p:spPr>
          <a:xfrm>
            <a:off x="1737360" y="4317120"/>
            <a:ext cx="5943600" cy="3275280"/>
          </a:xfrm>
          <a:prstGeom prst="rect">
            <a:avLst/>
          </a:prstGeom>
        </p:spPr>
      </p:pic>
      <p:sp>
        <p:nvSpPr>
          <p:cNvPr id="121" name="TextShape 1"/>
          <p:cNvSpPr txBox="1"/>
          <p:nvPr/>
        </p:nvSpPr>
        <p:spPr>
          <a:xfrm>
            <a:off x="504000" y="193680"/>
            <a:ext cx="9068760" cy="1262520"/>
          </a:xfrm>
          <a:prstGeom prst="rect">
            <a:avLst/>
          </a:prstGeom>
        </p:spPr>
        <p:txBody>
          <a:bodyPr anchor="ctr" bIns="0" lIns="0" rIns="0" tIns="0" wrap="none"/>
          <a:p>
            <a:pPr algn="ctr"/>
            <a:r>
              <a:rPr lang="en-US">
                <a:solidFill>
                  <a:srgbClr val="7e0021"/>
                </a:solidFill>
              </a:rPr>
              <a:t>Fused Data</a:t>
            </a:r>
            <a:endParaRPr/>
          </a:p>
        </p:txBody>
      </p:sp>
      <p:sp>
        <p:nvSpPr>
          <p:cNvPr id="122" name="TextShape 2"/>
          <p:cNvSpPr txBox="1"/>
          <p:nvPr/>
        </p:nvSpPr>
        <p:spPr>
          <a:xfrm>
            <a:off x="182880" y="861840"/>
            <a:ext cx="9669960" cy="3566160"/>
          </a:xfrm>
          <a:prstGeom prst="rect">
            <a:avLst/>
          </a:prstGeom>
        </p:spPr>
        <p:txBody>
          <a:bodyPr bIns="45000" lIns="90000" rIns="90000" tIns="45000" wrap="none"/>
          <a:p>
            <a:endParaRPr/>
          </a:p>
          <a:p>
            <a:pPr>
              <a:buSzPct val="38000"/>
              <a:buFont typeface="StarSymbol"/>
              <a:buChar char=""/>
            </a:pPr>
            <a:r>
              <a:rPr lang="en-US" sz="3800">
                <a:latin typeface="PT Sans"/>
              </a:rPr>
              <a:t> </a:t>
            </a:r>
            <a:r>
              <a:rPr lang="en-US" sz="3800">
                <a:latin typeface="Gill Sans MT"/>
              </a:rPr>
              <a:t>Observations </a:t>
            </a:r>
            <a:r>
              <a:rPr lang="en-US" sz="3000">
                <a:latin typeface="Gill Sans MT"/>
              </a:rPr>
              <a:t>(426 GB)</a:t>
            </a:r>
            <a:r>
              <a:rPr lang="en-US" sz="3800">
                <a:latin typeface="Gill Sans MT"/>
              </a:rPr>
              <a:t>:</a:t>
            </a:r>
            <a:r>
              <a:rPr lang="en-US" sz="3800">
                <a:latin typeface="Gill Sans MT"/>
              </a:rPr>
              <a:t>
</a:t>
            </a:r>
            <a:r>
              <a:rPr lang="en-US" sz="3800">
                <a:latin typeface="Gill Sans MT"/>
              </a:rPr>
              <a:t> - AIS: 2.37 Billion</a:t>
            </a:r>
            <a:r>
              <a:rPr lang="en-US" sz="3000">
                <a:latin typeface="Gill Sans MT"/>
              </a:rPr>
              <a:t>,</a:t>
            </a:r>
            <a:r>
              <a:rPr lang="en-US" sz="3800">
                <a:latin typeface="Gill Sans MT"/>
              </a:rPr>
              <a:t> 15 months, 2010-2011</a:t>
            </a:r>
            <a:r>
              <a:rPr lang="en-US" sz="3800">
                <a:latin typeface="Gill Sans MT"/>
              </a:rPr>
              <a:t>
</a:t>
            </a:r>
            <a:r>
              <a:rPr lang="en-US" sz="3800">
                <a:latin typeface="Gill Sans MT"/>
              </a:rPr>
              <a:t> - VOS: </a:t>
            </a:r>
            <a:r>
              <a:rPr lang="en-US" sz="3800">
                <a:latin typeface="Gill Sans MT"/>
              </a:rPr>
              <a:t>92.4</a:t>
            </a:r>
            <a:r>
              <a:rPr lang="en-US" sz="3800">
                <a:latin typeface="Gill Sans MT"/>
              </a:rPr>
              <a:t> Million</a:t>
            </a:r>
            <a:r>
              <a:rPr lang="en-US" sz="3000">
                <a:latin typeface="Gill Sans MT"/>
              </a:rPr>
              <a:t>,</a:t>
            </a:r>
            <a:r>
              <a:rPr lang="en-US" sz="3800">
                <a:latin typeface="Gill Sans MT"/>
              </a:rPr>
              <a:t> 1991-2011</a:t>
            </a:r>
            <a:endParaRPr/>
          </a:p>
          <a:p>
            <a:pPr>
              <a:buSzPct val="38000"/>
              <a:buFont typeface="StarSymbol"/>
              <a:buChar char=""/>
            </a:pPr>
            <a:r>
              <a:rPr lang="en-US" sz="3800">
                <a:latin typeface="Gill Sans MT"/>
              </a:rPr>
              <a:t> </a:t>
            </a:r>
            <a:r>
              <a:rPr lang="en-US" sz="3800">
                <a:latin typeface="Gill Sans MT"/>
              </a:rPr>
              <a:t>Related data: </a:t>
            </a:r>
            <a:r>
              <a:rPr lang="en-US" sz="3600">
                <a:latin typeface="Gill Sans MT"/>
              </a:rPr>
              <a:t>200,000</a:t>
            </a:r>
            <a:r>
              <a:rPr lang="en-US" sz="3800">
                <a:latin typeface="Gill Sans MT"/>
              </a:rPr>
              <a:t> </a:t>
            </a:r>
            <a:r>
              <a:rPr lang="en-US" sz="3600">
                <a:latin typeface="Gill Sans MT"/>
              </a:rPr>
              <a:t>vessels, 5,000 ports</a:t>
            </a:r>
            <a:endParaRPr/>
          </a:p>
          <a:p>
            <a:pPr>
              <a:buSzPct val="38000"/>
              <a:buFont typeface="StarSymbol"/>
              <a:buChar char=""/>
            </a:pPr>
            <a:r>
              <a:rPr lang="en-US" sz="3800">
                <a:latin typeface="Gill Sans MT"/>
              </a:rPr>
              <a:t> </a:t>
            </a:r>
            <a:r>
              <a:rPr lang="en-US" sz="3800">
                <a:latin typeface="Gill Sans MT"/>
              </a:rPr>
              <a:t>Linkage of records across datasets</a:t>
            </a:r>
            <a:endParaRPr/>
          </a:p>
        </p:txBody>
      </p:sp>
      <p:sp>
        <p:nvSpPr>
          <p:cNvPr id="123" name="TextShape 3"/>
          <p:cNvSpPr txBox="1"/>
          <p:nvPr/>
        </p:nvSpPr>
        <p:spPr>
          <a:xfrm>
            <a:off x="4808160" y="4553280"/>
            <a:ext cx="2747160" cy="384480"/>
          </a:xfrm>
          <a:prstGeom prst="rect">
            <a:avLst/>
          </a:prstGeom>
        </p:spPr>
        <p:txBody>
          <a:bodyPr bIns="45000" lIns="90000" rIns="90000" tIns="45000" wrap="none"/>
          <a:p>
            <a:r>
              <a:rPr lang="en-US" sz="2000">
                <a:latin typeface="Gill Sans MT"/>
              </a:rPr>
              <a:t>AIS: Nov 2010-Dec 2011</a:t>
            </a:r>
            <a:endParaRPr/>
          </a:p>
        </p:txBody>
      </p:sp>
    </p:spTree>
  </p:cSld>
  <p:timing>
    <p:tnLst>
      <p:par>
        <p:cTn dur="indefinite" id="43" nodeType="tmRoot" restart="never">
          <p:childTnLst>
            <p:seq>
              <p:cTn id="44" nodeType="mainSeq">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TextShape 1"/>
          <p:cNvSpPr txBox="1"/>
          <p:nvPr/>
        </p:nvSpPr>
        <p:spPr>
          <a:xfrm>
            <a:off x="441000" y="-70920"/>
            <a:ext cx="9068760" cy="1262520"/>
          </a:xfrm>
          <a:prstGeom prst="rect">
            <a:avLst/>
          </a:prstGeom>
        </p:spPr>
        <p:txBody>
          <a:bodyPr anchor="ctr" bIns="0" lIns="0" rIns="0" tIns="0" wrap="none"/>
          <a:p>
            <a:pPr algn="ctr"/>
            <a:r>
              <a:rPr lang="en-US">
                <a:solidFill>
                  <a:srgbClr val="800000"/>
                </a:solidFill>
              </a:rPr>
              <a:t>Data Fusion Workflow</a:t>
            </a:r>
            <a:endParaRPr/>
          </a:p>
        </p:txBody>
      </p:sp>
      <p:pic>
        <p:nvPicPr>
          <p:cNvPr descr="" id="125" name=""/>
          <p:cNvPicPr/>
          <p:nvPr/>
        </p:nvPicPr>
        <p:blipFill>
          <a:blip r:embed="rId1"/>
          <a:stretch>
            <a:fillRect/>
          </a:stretch>
        </p:blipFill>
        <p:spPr>
          <a:xfrm>
            <a:off x="203760" y="721800"/>
            <a:ext cx="9599760" cy="6787080"/>
          </a:xfrm>
          <a:prstGeom prst="rect">
            <a:avLst/>
          </a:prstGeom>
        </p:spPr>
      </p:pic>
      <p:sp>
        <p:nvSpPr>
          <p:cNvPr id="126" name="CustomShape 2"/>
          <p:cNvSpPr/>
          <p:nvPr/>
        </p:nvSpPr>
        <p:spPr>
          <a:xfrm>
            <a:off x="6949440" y="1047600"/>
            <a:ext cx="2743200" cy="781200"/>
          </a:xfrm>
          <a:prstGeom prst="rect">
            <a:avLst/>
          </a:prstGeom>
          <a:solidFill>
            <a:srgbClr val="ffcc99"/>
          </a:solidFill>
          <a:ln>
            <a:solidFill>
              <a:srgbClr val="e6e6ff"/>
            </a:solidFill>
          </a:ln>
        </p:spPr>
      </p:sp>
    </p:spTree>
  </p:cSld>
  <p:timing>
    <p:tnLst>
      <p:par>
        <p:cTn dur="indefinite" id="45" nodeType="tmRoot" restart="never">
          <p:childTnLst>
            <p:seq>
              <p:cTn id="46" nodeType="mainSeq">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503640" y="-94680"/>
            <a:ext cx="9068760" cy="1262520"/>
          </a:xfrm>
          <a:prstGeom prst="rect">
            <a:avLst/>
          </a:prstGeom>
        </p:spPr>
        <p:txBody>
          <a:bodyPr anchor="ctr" bIns="0" lIns="0" rIns="0" tIns="0" wrap="none"/>
          <a:p>
            <a:pPr algn="ctr"/>
            <a:r>
              <a:rPr lang="en-US">
                <a:solidFill>
                  <a:srgbClr val="800000"/>
                </a:solidFill>
              </a:rPr>
              <a:t>Ship Records</a:t>
            </a:r>
            <a:endParaRPr/>
          </a:p>
        </p:txBody>
      </p:sp>
      <p:pic>
        <p:nvPicPr>
          <p:cNvPr descr="" id="128" name=""/>
          <p:cNvPicPr/>
          <p:nvPr/>
        </p:nvPicPr>
        <p:blipFill>
          <a:blip r:embed="rId1"/>
          <a:stretch>
            <a:fillRect/>
          </a:stretch>
        </p:blipFill>
        <p:spPr>
          <a:xfrm>
            <a:off x="0" y="5247360"/>
            <a:ext cx="10076400" cy="1740960"/>
          </a:xfrm>
          <a:prstGeom prst="rect">
            <a:avLst/>
          </a:prstGeom>
        </p:spPr>
      </p:pic>
      <p:sp>
        <p:nvSpPr>
          <p:cNvPr id="129" name="TextShape 2"/>
          <p:cNvSpPr txBox="1"/>
          <p:nvPr/>
        </p:nvSpPr>
        <p:spPr>
          <a:xfrm>
            <a:off x="365760" y="1097280"/>
            <a:ext cx="9525960" cy="3924000"/>
          </a:xfrm>
          <a:prstGeom prst="rect">
            <a:avLst/>
          </a:prstGeom>
        </p:spPr>
        <p:txBody>
          <a:bodyPr bIns="0" lIns="0" rIns="0" tIns="0" wrap="none"/>
          <a:p>
            <a:pPr>
              <a:buSzPct val="45000"/>
              <a:buFont typeface="StarSymbol"/>
              <a:buChar char=""/>
            </a:pPr>
            <a:r>
              <a:rPr lang="en-US"/>
              <a:t>Want to know: which vessel is this? What kind?</a:t>
            </a:r>
            <a:endParaRPr/>
          </a:p>
          <a:p>
            <a:pPr>
              <a:buSzPct val="45000"/>
              <a:buFont typeface="StarSymbol"/>
              <a:buChar char=""/>
            </a:pPr>
            <a:r>
              <a:rPr lang="en-US"/>
              <a:t>Attributes useful for ecological questions:</a:t>
            </a:r>
            <a:endParaRPr/>
          </a:p>
          <a:p>
            <a:pPr>
              <a:buSzPct val="45000"/>
              <a:buFont typeface="StarSymbol"/>
              <a:buChar char=""/>
            </a:pPr>
            <a:r>
              <a:rPr lang="en-US"/>
              <a:t>    </a:t>
            </a:r>
            <a:r>
              <a:rPr lang="en-US"/>
              <a:t>Noise: engine type, length, type</a:t>
            </a:r>
            <a:r>
              <a:rPr lang="en-US"/>
              <a:t>
</a:t>
            </a:r>
            <a:r>
              <a:rPr lang="en-US"/>
              <a:t>    Ballast: type, length</a:t>
            </a:r>
            <a:r>
              <a:rPr lang="en-US"/>
              <a:t>
</a:t>
            </a:r>
            <a:r>
              <a:rPr lang="en-US"/>
              <a:t>    Strikes: Maximum speed, type, draft</a:t>
            </a:r>
            <a:endParaRPr/>
          </a:p>
        </p:txBody>
      </p:sp>
    </p:spTree>
  </p:cSld>
  <p:timing>
    <p:tnLst>
      <p:par>
        <p:cTn dur="indefinite" id="47" nodeType="tmRoot" restart="never">
          <p:childTnLst>
            <p:seq>
              <p:cTn id="48" nodeType="mainSeq">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 name="TextShape 1"/>
          <p:cNvSpPr txBox="1"/>
          <p:nvPr/>
        </p:nvSpPr>
        <p:spPr>
          <a:xfrm>
            <a:off x="503640" y="-94680"/>
            <a:ext cx="9068760" cy="1262520"/>
          </a:xfrm>
          <a:prstGeom prst="rect">
            <a:avLst/>
          </a:prstGeom>
        </p:spPr>
        <p:txBody>
          <a:bodyPr anchor="ctr" bIns="0" lIns="0" rIns="0" tIns="0" wrap="none"/>
          <a:p>
            <a:pPr algn="ctr"/>
            <a:r>
              <a:rPr lang="en-US">
                <a:solidFill>
                  <a:srgbClr val="800000"/>
                </a:solidFill>
              </a:rPr>
              <a:t>Ship Records</a:t>
            </a:r>
            <a:endParaRPr/>
          </a:p>
        </p:txBody>
      </p:sp>
      <p:sp>
        <p:nvSpPr>
          <p:cNvPr id="131" name="TextShape 2"/>
          <p:cNvSpPr txBox="1"/>
          <p:nvPr/>
        </p:nvSpPr>
        <p:spPr>
          <a:xfrm>
            <a:off x="274320" y="1025280"/>
            <a:ext cx="9617400" cy="6217920"/>
          </a:xfrm>
          <a:prstGeom prst="rect">
            <a:avLst/>
          </a:prstGeom>
        </p:spPr>
        <p:txBody>
          <a:bodyPr bIns="0" lIns="0" rIns="0" tIns="0" wrap="none"/>
          <a:p>
            <a:pPr>
              <a:buSzPct val="45000"/>
              <a:buFont typeface="StarSymbol"/>
              <a:buChar char=""/>
            </a:pPr>
            <a:r>
              <a:rPr lang="en-US"/>
              <a:t>Record Linkage: Use fuzzy reasoning to cross-link records from differing sources</a:t>
            </a:r>
            <a:r>
              <a:rPr lang="en-US"/>
              <a:t>
</a:t>
            </a:r>
            <a:r>
              <a:rPr lang="en-US"/>
              <a:t>
</a:t>
            </a:r>
            <a:r>
              <a:rPr lang="en-US"/>
              <a:t>Probabilistic pairwise combinations between source pairs:</a:t>
            </a:r>
            <a:r>
              <a:rPr lang="en-US"/>
              <a:t>
</a:t>
            </a:r>
            <a:r>
              <a:rPr lang="en-US"/>
              <a:t>
</a:t>
            </a:r>
            <a:r>
              <a:rPr lang="en-US"/>
              <a:t>
</a:t>
            </a:r>
            <a:r>
              <a:rPr lang="en-US"/>
              <a:t>
</a:t>
            </a:r>
            <a:r>
              <a:rPr lang="en-US"/>
              <a:t>
</a:t>
            </a:r>
            <a:r>
              <a:rPr lang="en-US"/>
              <a:t>205,030 linked pairs. Merged pairs into validated individual vessels, AND link our observations to these records</a:t>
            </a:r>
            <a:endParaRPr/>
          </a:p>
        </p:txBody>
      </p:sp>
    </p:spTree>
  </p:cSld>
  <p:timing>
    <p:tnLst>
      <p:par>
        <p:cTn dur="indefinite" id="49" nodeType="tmRoot" restart="never">
          <p:childTnLst>
            <p:seq>
              <p:cTn id="50" nodeType="mainSeq">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TextShape 1"/>
          <p:cNvSpPr txBox="1"/>
          <p:nvPr/>
        </p:nvSpPr>
        <p:spPr>
          <a:xfrm>
            <a:off x="503640" y="301320"/>
            <a:ext cx="9068760" cy="1262520"/>
          </a:xfrm>
          <a:prstGeom prst="rect">
            <a:avLst/>
          </a:prstGeom>
        </p:spPr>
        <p:txBody>
          <a:bodyPr anchor="ctr" bIns="0" lIns="0" rIns="0" tIns="0" wrap="none"/>
          <a:p>
            <a:pPr algn="ctr"/>
            <a:r>
              <a:rPr lang="en-US"/>
              <a:t>Vessel Speeds by Type</a:t>
            </a:r>
            <a:endParaRPr/>
          </a:p>
        </p:txBody>
      </p:sp>
      <p:sp>
        <p:nvSpPr>
          <p:cNvPr id="133" name="TextShape 2"/>
          <p:cNvSpPr txBox="1"/>
          <p:nvPr/>
        </p:nvSpPr>
        <p:spPr>
          <a:xfrm>
            <a:off x="503640" y="1769400"/>
            <a:ext cx="9068760" cy="4385880"/>
          </a:xfrm>
          <a:prstGeom prst="rect">
            <a:avLst/>
          </a:prstGeom>
        </p:spPr>
        <p:txBody>
          <a:bodyPr bIns="0" lIns="0" rIns="0" tIns="0" wrap="none"/>
          <a:p>
            <a:endParaRPr/>
          </a:p>
        </p:txBody>
      </p:sp>
      <p:sp>
        <p:nvSpPr>
          <p:cNvPr id="134" name="TextShape 3"/>
          <p:cNvSpPr txBox="1"/>
          <p:nvPr/>
        </p:nvSpPr>
        <p:spPr>
          <a:xfrm>
            <a:off x="274320" y="1737720"/>
            <a:ext cx="9206640" cy="1339560"/>
          </a:xfrm>
          <a:prstGeom prst="rect">
            <a:avLst/>
          </a:prstGeom>
        </p:spPr>
        <p:txBody>
          <a:bodyPr bIns="0" lIns="0" rIns="0" tIns="0" wrap="none"/>
          <a:p>
            <a:pPr>
              <a:buSzPct val="45000"/>
              <a:buFont typeface="StarSymbol"/>
              <a:buChar char=""/>
            </a:pPr>
            <a:endParaRPr/>
          </a:p>
          <a:p>
            <a:pPr>
              <a:buSzPct val="45000"/>
              <a:buFont typeface="StarSymbol"/>
              <a:buChar char=""/>
            </a:pPr>
            <a:endParaRPr/>
          </a:p>
        </p:txBody>
      </p:sp>
      <p:pic>
        <p:nvPicPr>
          <p:cNvPr descr="" id="135" name=""/>
          <p:cNvPicPr/>
          <p:nvPr/>
        </p:nvPicPr>
        <p:blipFill>
          <a:blip r:embed="rId1"/>
          <a:stretch>
            <a:fillRect/>
          </a:stretch>
        </p:blipFill>
        <p:spPr>
          <a:xfrm>
            <a:off x="-22680" y="1717920"/>
            <a:ext cx="10161360" cy="5120640"/>
          </a:xfrm>
          <a:prstGeom prst="rect">
            <a:avLst/>
          </a:prstGeom>
        </p:spPr>
      </p:pic>
    </p:spTree>
  </p:cSld>
  <p:timing>
    <p:tnLst>
      <p:par>
        <p:cTn dur="indefinite" id="51" nodeType="tmRoot" restart="never">
          <p:childTnLst>
            <p:seq>
              <p:cTn id="52" nodeType="mainSeq">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TextShape 1"/>
          <p:cNvSpPr txBox="1"/>
          <p:nvPr/>
        </p:nvSpPr>
        <p:spPr>
          <a:xfrm>
            <a:off x="559800" y="48960"/>
            <a:ext cx="9068760" cy="1262520"/>
          </a:xfrm>
          <a:prstGeom prst="rect">
            <a:avLst/>
          </a:prstGeom>
        </p:spPr>
        <p:txBody>
          <a:bodyPr anchor="ctr" bIns="0" lIns="0" rIns="0" tIns="0" wrap="none"/>
          <a:p>
            <a:pPr algn="ctr"/>
            <a:r>
              <a:rPr lang="en-US">
                <a:solidFill>
                  <a:srgbClr val="7e0021"/>
                </a:solidFill>
              </a:rPr>
              <a:t>Vessel Movement Models</a:t>
            </a:r>
            <a:endParaRPr/>
          </a:p>
        </p:txBody>
      </p:sp>
      <p:pic>
        <p:nvPicPr>
          <p:cNvPr descr="" id="137" name=""/>
          <p:cNvPicPr/>
          <p:nvPr/>
        </p:nvPicPr>
        <p:blipFill>
          <a:blip r:embed="rId1"/>
          <a:stretch>
            <a:fillRect/>
          </a:stretch>
        </p:blipFill>
        <p:spPr>
          <a:xfrm>
            <a:off x="-673200" y="1535040"/>
            <a:ext cx="11216160" cy="5561280"/>
          </a:xfrm>
          <a:prstGeom prst="rect">
            <a:avLst/>
          </a:prstGeom>
        </p:spPr>
      </p:pic>
    </p:spTree>
  </p:cSld>
  <p:timing>
    <p:tnLst>
      <p:par>
        <p:cTn dur="indefinite" id="53" nodeType="tmRoot" restart="never">
          <p:childTnLst>
            <p:seq>
              <p:cTn id="54" nodeType="mainSeq">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TextShape 1"/>
          <p:cNvSpPr txBox="1"/>
          <p:nvPr/>
        </p:nvSpPr>
        <p:spPr>
          <a:xfrm>
            <a:off x="503640" y="301320"/>
            <a:ext cx="9068760" cy="1262520"/>
          </a:xfrm>
          <a:prstGeom prst="rect">
            <a:avLst/>
          </a:prstGeom>
        </p:spPr>
        <p:txBody>
          <a:bodyPr anchor="ctr" bIns="0" lIns="0" rIns="0" tIns="0" wrap="none"/>
          <a:p>
            <a:pPr algn="ctr"/>
            <a:r>
              <a:rPr lang="en-US">
                <a:solidFill>
                  <a:srgbClr val="800000"/>
                </a:solidFill>
              </a:rPr>
              <a:t>Building individual ship tracks</a:t>
            </a:r>
            <a:endParaRPr/>
          </a:p>
        </p:txBody>
      </p:sp>
      <p:sp>
        <p:nvSpPr>
          <p:cNvPr id="139" name="TextShape 2"/>
          <p:cNvSpPr txBox="1"/>
          <p:nvPr/>
        </p:nvSpPr>
        <p:spPr>
          <a:xfrm>
            <a:off x="548640" y="1769400"/>
            <a:ext cx="9052560" cy="5180040"/>
          </a:xfrm>
          <a:prstGeom prst="rect">
            <a:avLst/>
          </a:prstGeom>
        </p:spPr>
        <p:txBody>
          <a:bodyPr bIns="0" lIns="0" rIns="0" tIns="0" wrap="none"/>
          <a:p>
            <a:pPr>
              <a:buSzPct val="45000"/>
              <a:buFont typeface="StarSymbol"/>
              <a:buChar char=""/>
            </a:pPr>
            <a:r>
              <a:rPr lang="en-US"/>
              <a:t>Track creation:</a:t>
            </a:r>
            <a:r>
              <a:rPr lang="en-US"/>
              <a:t>
</a:t>
            </a:r>
            <a:r>
              <a:rPr lang="en-US"/>
              <a:t>  - geographic filtering</a:t>
            </a:r>
            <a:r>
              <a:rPr lang="en-US"/>
              <a:t>
</a:t>
            </a:r>
            <a:r>
              <a:rPr lang="en-US"/>
              <a:t>  - great circle distances</a:t>
            </a:r>
            <a:endParaRPr/>
          </a:p>
          <a:p>
            <a:pPr>
              <a:buSzPct val="45000"/>
              <a:buFont typeface="StarSymbol"/>
              <a:buChar char=""/>
            </a:pPr>
            <a:r>
              <a:rPr lang="en-US"/>
              <a:t>Rasterization:</a:t>
            </a:r>
            <a:endParaRPr/>
          </a:p>
          <a:p>
            <a:pPr>
              <a:buSzPct val="45000"/>
              <a:buFont typeface="StarSymbol"/>
              <a:buChar char=""/>
            </a:pPr>
            <a:endParaRPr/>
          </a:p>
          <a:p>
            <a:pPr>
              <a:buSzPct val="45000"/>
              <a:buFont typeface="StarSymbol"/>
              <a:buChar char=""/>
            </a:pPr>
            <a:endParaRPr/>
          </a:p>
          <a:p>
            <a:pPr>
              <a:buSzPct val="45000"/>
              <a:buFont typeface="StarSymbol"/>
              <a:buChar char=""/>
            </a:pPr>
            <a:endParaRPr/>
          </a:p>
          <a:p>
            <a:pPr>
              <a:buSzPct val="45000"/>
              <a:buFont typeface="StarSymbol"/>
              <a:buChar char=""/>
            </a:pPr>
            <a:endParaRPr/>
          </a:p>
          <a:p>
            <a:pPr>
              <a:buSzPct val="45000"/>
              <a:buFont typeface="StarSymbol"/>
              <a:buChar char=""/>
            </a:pPr>
            <a:r>
              <a:rPr lang="en-US"/>
              <a:t>Merge by vessel type</a:t>
            </a:r>
            <a:endParaRPr/>
          </a:p>
          <a:p>
            <a:pPr>
              <a:buSzPct val="45000"/>
              <a:buFont typeface="StarSymbol"/>
              <a:buChar char=""/>
            </a:pPr>
            <a:endParaRPr/>
          </a:p>
        </p:txBody>
      </p:sp>
      <p:pic>
        <p:nvPicPr>
          <p:cNvPr descr="" id="140" name=""/>
          <p:cNvPicPr/>
          <p:nvPr/>
        </p:nvPicPr>
        <p:blipFill>
          <a:blip r:embed="rId1"/>
          <a:stretch>
            <a:fillRect/>
          </a:stretch>
        </p:blipFill>
        <p:spPr>
          <a:xfrm>
            <a:off x="6971760" y="1352160"/>
            <a:ext cx="2853000" cy="2853000"/>
          </a:xfrm>
          <a:prstGeom prst="rect">
            <a:avLst/>
          </a:prstGeom>
        </p:spPr>
      </p:pic>
      <p:pic>
        <p:nvPicPr>
          <p:cNvPr descr="" id="141" name=""/>
          <p:cNvPicPr/>
          <p:nvPr/>
        </p:nvPicPr>
        <p:blipFill>
          <a:blip r:embed="rId2"/>
          <a:stretch>
            <a:fillRect/>
          </a:stretch>
        </p:blipFill>
        <p:spPr>
          <a:xfrm>
            <a:off x="881280" y="3749040"/>
            <a:ext cx="4494600" cy="2104200"/>
          </a:xfrm>
          <a:prstGeom prst="rect">
            <a:avLst/>
          </a:prstGeom>
        </p:spPr>
      </p:pic>
      <p:sp>
        <p:nvSpPr>
          <p:cNvPr id="142" name="TextShape 3"/>
          <p:cNvSpPr txBox="1"/>
          <p:nvPr/>
        </p:nvSpPr>
        <p:spPr>
          <a:xfrm>
            <a:off x="5417280" y="3718440"/>
            <a:ext cx="2109960" cy="2847600"/>
          </a:xfrm>
          <a:prstGeom prst="rect">
            <a:avLst/>
          </a:prstGeom>
        </p:spPr>
        <p:txBody>
          <a:bodyPr bIns="45000" lIns="90000" rIns="90000" tIns="45000" wrap="none"/>
          <a:p>
            <a:r>
              <a:rPr lang="en-US" sz="2200">
                <a:latin typeface="Delicious"/>
              </a:rPr>
              <a:t>Ship: PURKI</a:t>
            </a:r>
            <a:endParaRPr/>
          </a:p>
          <a:p>
            <a:r>
              <a:rPr lang="en-US" sz="2200">
                <a:latin typeface="Delicious"/>
              </a:rPr>
              <a:t>Country: Malta  </a:t>
            </a:r>
            <a:endParaRPr/>
          </a:p>
          <a:p>
            <a:r>
              <a:rPr lang="en-US" sz="2200">
                <a:latin typeface="Delicious"/>
              </a:rPr>
              <a:t>IMO: 9004217</a:t>
            </a:r>
            <a:endParaRPr/>
          </a:p>
          <a:p>
            <a:r>
              <a:rPr lang="en-US" sz="2200">
                <a:latin typeface="Delicious"/>
              </a:rPr>
              <a:t>MMSI: 248495000</a:t>
            </a:r>
            <a:endParaRPr/>
          </a:p>
          <a:p>
            <a:r>
              <a:rPr lang="en-US" sz="2200">
                <a:latin typeface="Delicious"/>
              </a:rPr>
              <a:t>Callsign: 9HA2386</a:t>
            </a:r>
            <a:r>
              <a:rPr lang="en-US" sz="2200">
                <a:latin typeface="Delicious"/>
              </a:rPr>
              <a:t>
</a:t>
            </a:r>
            <a:r>
              <a:rPr lang="en-US" sz="2200">
                <a:latin typeface="Delicious"/>
              </a:rPr>
              <a:t>Length: 147m</a:t>
            </a:r>
            <a:endParaRPr/>
          </a:p>
          <a:p>
            <a:r>
              <a:rPr lang="en-US" sz="2200">
                <a:latin typeface="Delicious"/>
              </a:rPr>
              <a:t>Width: 26m</a:t>
            </a:r>
            <a:endParaRPr/>
          </a:p>
          <a:p>
            <a:r>
              <a:rPr lang="en-US" sz="2200">
                <a:latin typeface="Delicious"/>
              </a:rPr>
              <a:t>Type: cargo ship</a:t>
            </a:r>
            <a:endParaRPr/>
          </a:p>
          <a:p>
            <a:r>
              <a:rPr lang="en-US" sz="2200">
                <a:latin typeface="Delicious"/>
              </a:rPr>
              <a:t>Obs: 24225</a:t>
            </a:r>
            <a:endParaRPr/>
          </a:p>
        </p:txBody>
      </p:sp>
    </p:spTree>
  </p:cSld>
  <p:timing>
    <p:tnLst>
      <p:par>
        <p:cTn dur="indefinite" id="55" nodeType="tmRoot" restart="never">
          <p:childTnLst>
            <p:seq>
              <p:cTn id="56" nodeType="mainSeq">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3" name=""/>
          <p:cNvPicPr/>
          <p:nvPr/>
        </p:nvPicPr>
        <p:blipFill>
          <a:blip r:embed="rId1"/>
          <a:stretch>
            <a:fillRect/>
          </a:stretch>
        </p:blipFill>
        <p:spPr>
          <a:xfrm>
            <a:off x="1371600" y="1960560"/>
            <a:ext cx="6766560" cy="2325600"/>
          </a:xfrm>
          <a:prstGeom prst="rect">
            <a:avLst/>
          </a:prstGeom>
        </p:spPr>
      </p:pic>
      <p:sp>
        <p:nvSpPr>
          <p:cNvPr id="144" name="TextShape 1"/>
          <p:cNvSpPr txBox="1"/>
          <p:nvPr/>
        </p:nvSpPr>
        <p:spPr>
          <a:xfrm>
            <a:off x="503640" y="301320"/>
            <a:ext cx="9068760" cy="1262520"/>
          </a:xfrm>
          <a:prstGeom prst="rect">
            <a:avLst/>
          </a:prstGeom>
        </p:spPr>
        <p:txBody>
          <a:bodyPr anchor="ctr" bIns="0" lIns="0" rIns="0" tIns="0" wrap="none"/>
          <a:p>
            <a:pPr algn="ctr"/>
            <a:r>
              <a:rPr lang="en-US">
                <a:solidFill>
                  <a:srgbClr val="800000"/>
                </a:solidFill>
              </a:rPr>
              <a:t>Initial views</a:t>
            </a:r>
            <a:endParaRPr/>
          </a:p>
        </p:txBody>
      </p:sp>
      <p:sp>
        <p:nvSpPr>
          <p:cNvPr id="145" name="TextShape 2"/>
          <p:cNvSpPr txBox="1"/>
          <p:nvPr/>
        </p:nvSpPr>
        <p:spPr>
          <a:xfrm>
            <a:off x="238320" y="1554840"/>
            <a:ext cx="9068760" cy="4385880"/>
          </a:xfrm>
          <a:prstGeom prst="rect">
            <a:avLst/>
          </a:prstGeom>
        </p:spPr>
        <p:txBody>
          <a:bodyPr bIns="0" lIns="0" rIns="0" tIns="0" wrap="none"/>
          <a:p>
            <a:pPr>
              <a:buSzPct val="45000"/>
              <a:buFont typeface="StarSymbol"/>
              <a:buChar char=""/>
            </a:pPr>
            <a:r>
              <a:rPr lang="en-US"/>
              <a:t>Density function:</a:t>
            </a:r>
            <a:r>
              <a:rPr lang="en-US"/>
              <a:t>
</a:t>
            </a:r>
            <a:r>
              <a:rPr lang="en-US"/>
              <a:t>
</a:t>
            </a:r>
            <a:r>
              <a:rPr lang="en-US"/>
              <a:t>
</a:t>
            </a:r>
            <a:r>
              <a:rPr lang="en-US"/>
              <a:t>
</a:t>
            </a:r>
            <a:r>
              <a:rPr lang="en-US"/>
              <a:t>
</a:t>
            </a:r>
            <a:endParaRPr/>
          </a:p>
          <a:p>
            <a:pPr>
              <a:buSzPct val="45000"/>
              <a:buFont typeface="StarSymbol"/>
              <a:buChar char=""/>
            </a:pPr>
            <a:r>
              <a:rPr lang="en-US"/>
              <a:t>Speed:</a:t>
            </a:r>
            <a:endParaRPr/>
          </a:p>
        </p:txBody>
      </p:sp>
      <p:pic>
        <p:nvPicPr>
          <p:cNvPr descr="" id="146" name=""/>
          <p:cNvPicPr/>
          <p:nvPr/>
        </p:nvPicPr>
        <p:blipFill>
          <a:blip r:embed="rId2"/>
          <a:stretch>
            <a:fillRect/>
          </a:stretch>
        </p:blipFill>
        <p:spPr>
          <a:xfrm>
            <a:off x="2377440" y="4297680"/>
            <a:ext cx="5394960" cy="3170160"/>
          </a:xfrm>
          <a:prstGeom prst="rect">
            <a:avLst/>
          </a:prstGeom>
        </p:spPr>
      </p:pic>
    </p:spTree>
  </p:cSld>
  <p:timing>
    <p:tnLst>
      <p:par>
        <p:cTn dur="indefinite" id="57" nodeType="tmRoot" restart="never">
          <p:childTnLst>
            <p:seq>
              <p:cTn id="58" nodeType="mainSeq">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8" name=""/>
          <p:cNvPicPr/>
          <p:nvPr/>
        </p:nvPicPr>
        <p:blipFill>
          <a:blip r:embed="rId1"/>
          <a:stretch>
            <a:fillRect/>
          </a:stretch>
        </p:blipFill>
        <p:spPr>
          <a:xfrm>
            <a:off x="7200" y="49680"/>
            <a:ext cx="10076400" cy="7460280"/>
          </a:xfrm>
          <a:prstGeom prst="rect">
            <a:avLst/>
          </a:prstGeom>
        </p:spPr>
      </p:pic>
      <p:pic>
        <p:nvPicPr>
          <p:cNvPr descr="" id="49" name=""/>
          <p:cNvPicPr/>
          <p:nvPr/>
        </p:nvPicPr>
        <p:blipFill>
          <a:blip r:embed="rId2"/>
          <a:stretch>
            <a:fillRect/>
          </a:stretch>
        </p:blipFill>
        <p:spPr>
          <a:xfrm>
            <a:off x="4505040" y="222480"/>
            <a:ext cx="5357880" cy="1106280"/>
          </a:xfrm>
          <a:prstGeom prst="rect">
            <a:avLst/>
          </a:prstGeom>
        </p:spPr>
      </p:pic>
      <p:sp>
        <p:nvSpPr>
          <p:cNvPr id="50" name="TextShape 1"/>
          <p:cNvSpPr txBox="1"/>
          <p:nvPr/>
        </p:nvSpPr>
        <p:spPr>
          <a:xfrm>
            <a:off x="-2850840" y="6475680"/>
            <a:ext cx="9068760" cy="1262520"/>
          </a:xfrm>
          <a:prstGeom prst="rect">
            <a:avLst/>
          </a:prstGeom>
        </p:spPr>
        <p:txBody>
          <a:bodyPr anchor="ctr" bIns="0" lIns="0" rIns="0" tIns="0" wrap="none"/>
          <a:p>
            <a:pPr algn="ctr"/>
            <a:r>
              <a:rPr lang="en-US" sz="3000">
                <a:latin typeface="PT Sans"/>
              </a:rPr>
              <a:t>Halpern et al, 2008</a:t>
            </a:r>
            <a:endParaRPr/>
          </a:p>
        </p:txBody>
      </p:sp>
    </p:spTree>
  </p:cSld>
  <p:timing>
    <p:tnLst>
      <p:par>
        <p:cTn dur="indefinite" id="5" nodeType="tmRoot" restart="never">
          <p:childTnLst>
            <p:seq>
              <p:cTn id="6" nodeType="mainSeq">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7" name=""/>
          <p:cNvPicPr/>
          <p:nvPr/>
        </p:nvPicPr>
        <p:blipFill>
          <a:blip r:embed="rId1"/>
          <a:stretch>
            <a:fillRect/>
          </a:stretch>
        </p:blipFill>
        <p:spPr>
          <a:xfrm>
            <a:off x="-82800" y="-36000"/>
            <a:ext cx="10820160" cy="8019720"/>
          </a:xfrm>
          <a:prstGeom prst="rect">
            <a:avLst/>
          </a:prstGeom>
        </p:spPr>
      </p:pic>
    </p:spTree>
  </p:cSld>
  <p:timing>
    <p:tnLst>
      <p:par>
        <p:cTn dur="indefinite" id="59" nodeType="tmRoot" restart="never">
          <p:childTnLst>
            <p:seq>
              <p:cTn id="60" nodeType="mainSeq">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8" name="TextShape 1"/>
          <p:cNvSpPr txBox="1"/>
          <p:nvPr/>
        </p:nvSpPr>
        <p:spPr>
          <a:xfrm>
            <a:off x="503640" y="301320"/>
            <a:ext cx="9068760" cy="1262520"/>
          </a:xfrm>
          <a:prstGeom prst="rect">
            <a:avLst/>
          </a:prstGeom>
        </p:spPr>
        <p:txBody>
          <a:bodyPr anchor="ctr" bIns="0" lIns="0" rIns="0" tIns="0" wrap="none"/>
          <a:p>
            <a:pPr algn="ctr"/>
            <a:r>
              <a:rPr lang="en-US">
                <a:solidFill>
                  <a:srgbClr val="800000"/>
                </a:solidFill>
              </a:rPr>
              <a:t>Vessel Densities by Type</a:t>
            </a:r>
            <a:endParaRPr/>
          </a:p>
        </p:txBody>
      </p:sp>
      <p:pic>
        <p:nvPicPr>
          <p:cNvPr descr="" id="149" name=""/>
          <p:cNvPicPr/>
          <p:nvPr/>
        </p:nvPicPr>
        <p:blipFill>
          <a:blip r:embed="rId1"/>
          <a:stretch>
            <a:fillRect/>
          </a:stretch>
        </p:blipFill>
        <p:spPr>
          <a:xfrm>
            <a:off x="0" y="1554480"/>
            <a:ext cx="10076400" cy="4316040"/>
          </a:xfrm>
          <a:prstGeom prst="rect">
            <a:avLst/>
          </a:prstGeom>
        </p:spPr>
      </p:pic>
    </p:spTree>
  </p:cSld>
  <p:timing>
    <p:tnLst>
      <p:par>
        <p:cTn dur="indefinite" id="61" nodeType="tmRoot" restart="never">
          <p:childTnLst>
            <p:seq>
              <p:cTn id="62" nodeType="mainSeq">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50"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51" name=""/>
          <p:cNvPicPr/>
          <p:nvPr/>
        </p:nvPicPr>
        <p:blipFill>
          <a:blip r:embed="rId1"/>
          <a:stretch>
            <a:fillRect/>
          </a:stretch>
        </p:blipFill>
        <p:spPr>
          <a:xfrm>
            <a:off x="91440" y="1371600"/>
            <a:ext cx="9751680" cy="4866120"/>
          </a:xfrm>
          <a:prstGeom prst="rect">
            <a:avLst/>
          </a:prstGeom>
        </p:spPr>
      </p:pic>
    </p:spTree>
  </p:cSld>
  <p:timing>
    <p:tnLst>
      <p:par>
        <p:cTn dur="indefinite" id="63" nodeType="tmRoot" restart="never">
          <p:childTnLst>
            <p:seq>
              <p:cTn id="64" nodeType="mainSeq">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52"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53" name=""/>
          <p:cNvPicPr/>
          <p:nvPr/>
        </p:nvPicPr>
        <p:blipFill>
          <a:blip r:embed="rId1"/>
          <a:stretch>
            <a:fillRect/>
          </a:stretch>
        </p:blipFill>
        <p:spPr>
          <a:xfrm>
            <a:off x="91440" y="1371600"/>
            <a:ext cx="9751680" cy="4866120"/>
          </a:xfrm>
          <a:prstGeom prst="rect">
            <a:avLst/>
          </a:prstGeom>
        </p:spPr>
      </p:pic>
    </p:spTree>
  </p:cSld>
  <p:timing>
    <p:tnLst>
      <p:par>
        <p:cTn dur="indefinite" id="65" nodeType="tmRoot" restart="never">
          <p:childTnLst>
            <p:seq>
              <p:cTn id="66" nodeType="mainSeq">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54"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55" name=""/>
          <p:cNvPicPr/>
          <p:nvPr/>
        </p:nvPicPr>
        <p:blipFill>
          <a:blip r:embed="rId1"/>
          <a:stretch>
            <a:fillRect/>
          </a:stretch>
        </p:blipFill>
        <p:spPr>
          <a:xfrm>
            <a:off x="91440" y="1371600"/>
            <a:ext cx="9751680" cy="4866120"/>
          </a:xfrm>
          <a:prstGeom prst="rect">
            <a:avLst/>
          </a:prstGeom>
        </p:spPr>
      </p:pic>
    </p:spTree>
  </p:cSld>
  <p:timing>
    <p:tnLst>
      <p:par>
        <p:cTn dur="indefinite" id="67" nodeType="tmRoot" restart="never">
          <p:childTnLst>
            <p:seq>
              <p:cTn id="68" nodeType="mainSeq">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56"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57" name=""/>
          <p:cNvPicPr/>
          <p:nvPr/>
        </p:nvPicPr>
        <p:blipFill>
          <a:blip r:embed="rId1"/>
          <a:stretch>
            <a:fillRect/>
          </a:stretch>
        </p:blipFill>
        <p:spPr>
          <a:xfrm>
            <a:off x="91440" y="1371600"/>
            <a:ext cx="9751680" cy="4866120"/>
          </a:xfrm>
          <a:prstGeom prst="rect">
            <a:avLst/>
          </a:prstGeom>
        </p:spPr>
      </p:pic>
    </p:spTree>
  </p:cSld>
  <p:timing>
    <p:tnLst>
      <p:par>
        <p:cTn dur="indefinite" id="69" nodeType="tmRoot" restart="never">
          <p:childTnLst>
            <p:seq>
              <p:cTn id="70" nodeType="mainSeq">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58"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59" name=""/>
          <p:cNvPicPr/>
          <p:nvPr/>
        </p:nvPicPr>
        <p:blipFill>
          <a:blip r:embed="rId1"/>
          <a:stretch>
            <a:fillRect/>
          </a:stretch>
        </p:blipFill>
        <p:spPr>
          <a:xfrm>
            <a:off x="91440" y="1371600"/>
            <a:ext cx="9751680" cy="4866120"/>
          </a:xfrm>
          <a:prstGeom prst="rect">
            <a:avLst/>
          </a:prstGeom>
        </p:spPr>
      </p:pic>
    </p:spTree>
  </p:cSld>
  <p:timing>
    <p:tnLst>
      <p:par>
        <p:cTn dur="indefinite" id="71" nodeType="tmRoot" restart="never">
          <p:childTnLst>
            <p:seq>
              <p:cTn id="72" nodeType="mainSeq">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60"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61" name=""/>
          <p:cNvPicPr/>
          <p:nvPr/>
        </p:nvPicPr>
        <p:blipFill>
          <a:blip r:embed="rId1"/>
          <a:stretch>
            <a:fillRect/>
          </a:stretch>
        </p:blipFill>
        <p:spPr>
          <a:xfrm>
            <a:off x="91440" y="1371600"/>
            <a:ext cx="9751680" cy="4866120"/>
          </a:xfrm>
          <a:prstGeom prst="rect">
            <a:avLst/>
          </a:prstGeom>
        </p:spPr>
      </p:pic>
    </p:spTree>
  </p:cSld>
  <p:timing>
    <p:tnLst>
      <p:par>
        <p:cTn dur="indefinite" id="73" nodeType="tmRoot" restart="never">
          <p:childTnLst>
            <p:seq>
              <p:cTn id="74" nodeType="mainSeq">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62"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63" name=""/>
          <p:cNvPicPr/>
          <p:nvPr/>
        </p:nvPicPr>
        <p:blipFill>
          <a:blip r:embed="rId1"/>
          <a:stretch>
            <a:fillRect/>
          </a:stretch>
        </p:blipFill>
        <p:spPr>
          <a:xfrm>
            <a:off x="91440" y="1371600"/>
            <a:ext cx="9751680" cy="4866120"/>
          </a:xfrm>
          <a:prstGeom prst="rect">
            <a:avLst/>
          </a:prstGeom>
        </p:spPr>
      </p:pic>
    </p:spTree>
  </p:cSld>
  <p:timing>
    <p:tnLst>
      <p:par>
        <p:cTn dur="indefinite" id="75" nodeType="tmRoot" restart="never">
          <p:childTnLst>
            <p:seq>
              <p:cTn id="76" nodeType="mainSeq">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64"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65" name=""/>
          <p:cNvPicPr/>
          <p:nvPr/>
        </p:nvPicPr>
        <p:blipFill>
          <a:blip r:embed="rId1"/>
          <a:stretch>
            <a:fillRect/>
          </a:stretch>
        </p:blipFill>
        <p:spPr>
          <a:xfrm>
            <a:off x="91440" y="1371600"/>
            <a:ext cx="9751680" cy="4866120"/>
          </a:xfrm>
          <a:prstGeom prst="rect">
            <a:avLst/>
          </a:prstGeom>
        </p:spPr>
      </p:pic>
    </p:spTree>
  </p:cSld>
  <p:timing>
    <p:tnLst>
      <p:par>
        <p:cTn dur="indefinite" id="77" nodeType="tmRoot" restart="never">
          <p:childTnLst>
            <p:seq>
              <p:cTn id="78" nodeType="mainSeq">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 name="TextShape 1"/>
          <p:cNvSpPr txBox="1"/>
          <p:nvPr/>
        </p:nvSpPr>
        <p:spPr>
          <a:xfrm>
            <a:off x="182880" y="113760"/>
            <a:ext cx="9893880" cy="3384360"/>
          </a:xfrm>
          <a:prstGeom prst="rect">
            <a:avLst/>
          </a:prstGeom>
        </p:spPr>
        <p:txBody>
          <a:bodyPr bIns="45000" lIns="90000" rIns="90000" tIns="45000" wrap="none"/>
          <a:p>
            <a:r>
              <a:rPr lang="en-US" sz="4000">
                <a:latin typeface="PT Sans"/>
              </a:rPr>
              <a:t>The largest cumulative impacts:</a:t>
            </a:r>
            <a:endParaRPr/>
          </a:p>
          <a:p>
            <a:endParaRPr/>
          </a:p>
          <a:p>
            <a:endParaRPr/>
          </a:p>
          <a:p>
            <a:endParaRPr/>
          </a:p>
          <a:p>
            <a:endParaRPr/>
          </a:p>
          <a:p>
            <a:endParaRPr/>
          </a:p>
        </p:txBody>
      </p:sp>
      <p:pic>
        <p:nvPicPr>
          <p:cNvPr descr="" id="52" name=""/>
          <p:cNvPicPr/>
          <p:nvPr/>
        </p:nvPicPr>
        <p:blipFill>
          <a:blip r:embed="rId1"/>
          <a:stretch>
            <a:fillRect/>
          </a:stretch>
        </p:blipFill>
        <p:spPr>
          <a:xfrm>
            <a:off x="3492360" y="1025280"/>
            <a:ext cx="3783960" cy="2522880"/>
          </a:xfrm>
          <a:prstGeom prst="rect">
            <a:avLst/>
          </a:prstGeom>
        </p:spPr>
      </p:pic>
      <p:pic>
        <p:nvPicPr>
          <p:cNvPr descr="" id="53" name=""/>
          <p:cNvPicPr/>
          <p:nvPr/>
        </p:nvPicPr>
        <p:blipFill>
          <a:blip r:embed="rId2"/>
          <a:stretch>
            <a:fillRect/>
          </a:stretch>
        </p:blipFill>
        <p:spPr>
          <a:xfrm>
            <a:off x="3204720" y="4006800"/>
            <a:ext cx="6030720" cy="2944080"/>
          </a:xfrm>
          <a:prstGeom prst="rect">
            <a:avLst/>
          </a:prstGeom>
        </p:spPr>
      </p:pic>
      <p:sp>
        <p:nvSpPr>
          <p:cNvPr id="54" name="TextShape 2"/>
          <p:cNvSpPr txBox="1"/>
          <p:nvPr/>
        </p:nvSpPr>
        <p:spPr>
          <a:xfrm>
            <a:off x="1482480" y="6400800"/>
            <a:ext cx="2468160" cy="1145520"/>
          </a:xfrm>
          <a:prstGeom prst="rect">
            <a:avLst/>
          </a:prstGeom>
        </p:spPr>
        <p:txBody>
          <a:bodyPr bIns="45000" lIns="90000" rIns="90000" tIns="45000" wrap="none"/>
          <a:p>
            <a:r>
              <a:rPr lang="en-US" sz="3200">
                <a:solidFill>
                  <a:srgbClr val="7e0021"/>
                </a:solidFill>
                <a:latin typeface="PT Sans"/>
              </a:rPr>
              <a:t>Shipping </a:t>
            </a:r>
            <a:r>
              <a:rPr lang="en-US" sz="3200">
                <a:solidFill>
                  <a:srgbClr val="7e0021"/>
                </a:solidFill>
                <a:latin typeface="PT Sans"/>
              </a:rPr>
              <a:t>
</a:t>
            </a:r>
            <a:endParaRPr/>
          </a:p>
        </p:txBody>
      </p:sp>
      <p:sp>
        <p:nvSpPr>
          <p:cNvPr id="55" name="TextShape 3"/>
          <p:cNvSpPr txBox="1"/>
          <p:nvPr/>
        </p:nvSpPr>
        <p:spPr>
          <a:xfrm>
            <a:off x="5936040" y="3402720"/>
            <a:ext cx="2526120" cy="618120"/>
          </a:xfrm>
          <a:prstGeom prst="rect">
            <a:avLst/>
          </a:prstGeom>
        </p:spPr>
        <p:txBody>
          <a:bodyPr bIns="45000" lIns="90000" rIns="90000" tIns="45000" wrap="none"/>
          <a:p>
            <a:r>
              <a:rPr lang="en-US" sz="3200">
                <a:solidFill>
                  <a:srgbClr val="7e0021"/>
                </a:solidFill>
                <a:latin typeface="PT Sans"/>
              </a:rPr>
              <a:t>Fishing          </a:t>
            </a:r>
            <a:endParaRPr/>
          </a:p>
        </p:txBody>
      </p:sp>
      <p:sp>
        <p:nvSpPr>
          <p:cNvPr id="56" name="TextShape 4"/>
          <p:cNvSpPr txBox="1"/>
          <p:nvPr/>
        </p:nvSpPr>
        <p:spPr>
          <a:xfrm>
            <a:off x="91440" y="3951360"/>
            <a:ext cx="2930040" cy="618120"/>
          </a:xfrm>
          <a:prstGeom prst="rect">
            <a:avLst/>
          </a:prstGeom>
        </p:spPr>
        <p:txBody>
          <a:bodyPr bIns="45000" lIns="90000" rIns="90000" tIns="45000" wrap="none"/>
          <a:p>
            <a:r>
              <a:rPr lang="en-US" sz="3200">
                <a:solidFill>
                  <a:srgbClr val="7e0021"/>
                </a:solidFill>
                <a:latin typeface="PT Sans"/>
              </a:rPr>
              <a:t>Climate Change</a:t>
            </a:r>
            <a:endParaRPr/>
          </a:p>
        </p:txBody>
      </p:sp>
      <p:pic>
        <p:nvPicPr>
          <p:cNvPr descr="" id="57" name=""/>
          <p:cNvPicPr/>
          <p:nvPr/>
        </p:nvPicPr>
        <p:blipFill>
          <a:blip r:embed="rId3"/>
          <a:stretch>
            <a:fillRect/>
          </a:stretch>
        </p:blipFill>
        <p:spPr>
          <a:xfrm>
            <a:off x="207000" y="952560"/>
            <a:ext cx="3176280" cy="3010680"/>
          </a:xfrm>
          <a:prstGeom prst="rect">
            <a:avLst/>
          </a:prstGeom>
        </p:spPr>
      </p:pic>
      <p:sp>
        <p:nvSpPr>
          <p:cNvPr id="58" name="TextShape 5"/>
          <p:cNvSpPr txBox="1"/>
          <p:nvPr/>
        </p:nvSpPr>
        <p:spPr>
          <a:xfrm>
            <a:off x="149760" y="3760920"/>
            <a:ext cx="1523520" cy="204840"/>
          </a:xfrm>
          <a:prstGeom prst="rect">
            <a:avLst/>
          </a:prstGeom>
        </p:spPr>
        <p:txBody>
          <a:bodyPr bIns="45000" lIns="90000" rIns="90000" tIns="45000" wrap="none"/>
          <a:p>
            <a:r>
              <a:rPr lang="en-US" sz="800">
                <a:solidFill>
                  <a:srgbClr val="ffffff"/>
                </a:solidFill>
              </a:rPr>
              <a:t>G.Van der Leun, goo.gl/bqIuA</a:t>
            </a:r>
            <a:endParaRPr/>
          </a:p>
        </p:txBody>
      </p:sp>
      <p:sp>
        <p:nvSpPr>
          <p:cNvPr id="59" name="TextShape 6"/>
          <p:cNvSpPr txBox="1"/>
          <p:nvPr/>
        </p:nvSpPr>
        <p:spPr>
          <a:xfrm>
            <a:off x="3168720" y="6750000"/>
            <a:ext cx="1557000" cy="204840"/>
          </a:xfrm>
          <a:prstGeom prst="rect">
            <a:avLst/>
          </a:prstGeom>
        </p:spPr>
        <p:txBody>
          <a:bodyPr bIns="45000" lIns="90000" rIns="90000" tIns="45000" wrap="none"/>
          <a:p>
            <a:r>
              <a:rPr lang="en-US" sz="800">
                <a:solidFill>
                  <a:srgbClr val="ffffff"/>
                </a:solidFill>
              </a:rPr>
              <a:t>Peter Kaminski, goo.gl/GpTS0</a:t>
            </a:r>
            <a:endParaRPr/>
          </a:p>
        </p:txBody>
      </p:sp>
      <p:sp>
        <p:nvSpPr>
          <p:cNvPr id="60" name="TextShape 7"/>
          <p:cNvSpPr txBox="1"/>
          <p:nvPr/>
        </p:nvSpPr>
        <p:spPr>
          <a:xfrm>
            <a:off x="3436920" y="3343320"/>
            <a:ext cx="721800" cy="204840"/>
          </a:xfrm>
          <a:prstGeom prst="rect">
            <a:avLst/>
          </a:prstGeom>
        </p:spPr>
        <p:txBody>
          <a:bodyPr bIns="45000" lIns="90000" rIns="90000" tIns="45000" wrap="none"/>
          <a:p>
            <a:r>
              <a:rPr lang="en-US" sz="800">
                <a:solidFill>
                  <a:srgbClr val="ffffff"/>
                </a:solidFill>
              </a:rPr>
              <a:t>Daily Yimuri</a:t>
            </a:r>
            <a:endParaRPr/>
          </a:p>
        </p:txBody>
      </p:sp>
    </p:spTree>
  </p:cSld>
  <p:timing>
    <p:tnLst>
      <p:par>
        <p:cTn dur="indefinite" id="7" nodeType="tmRoot" restart="never">
          <p:childTnLst>
            <p:seq>
              <p:cTn id="8" nodeType="mainSeq">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66"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67" name=""/>
          <p:cNvPicPr/>
          <p:nvPr/>
        </p:nvPicPr>
        <p:blipFill>
          <a:blip r:embed="rId1"/>
          <a:stretch>
            <a:fillRect/>
          </a:stretch>
        </p:blipFill>
        <p:spPr>
          <a:xfrm>
            <a:off x="91440" y="1371600"/>
            <a:ext cx="9751680" cy="4866120"/>
          </a:xfrm>
          <a:prstGeom prst="rect">
            <a:avLst/>
          </a:prstGeom>
        </p:spPr>
      </p:pic>
    </p:spTree>
  </p:cSld>
  <p:timing>
    <p:tnLst>
      <p:par>
        <p:cTn dur="indefinite" id="79" nodeType="tmRoot" restart="never">
          <p:childTnLst>
            <p:seq>
              <p:cTn id="80" nodeType="mainSeq">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69" name=""/>
          <p:cNvPicPr/>
          <p:nvPr/>
        </p:nvPicPr>
        <p:blipFill>
          <a:blip r:embed="rId1"/>
          <a:stretch>
            <a:fillRect/>
          </a:stretch>
        </p:blipFill>
        <p:spPr>
          <a:xfrm>
            <a:off x="-246240" y="-91440"/>
            <a:ext cx="10332720" cy="8138160"/>
          </a:xfrm>
          <a:prstGeom prst="rect">
            <a:avLst/>
          </a:prstGeom>
        </p:spPr>
      </p:pic>
      <p:sp>
        <p:nvSpPr>
          <p:cNvPr id="170" name="TextShape 2"/>
          <p:cNvSpPr txBox="1"/>
          <p:nvPr/>
        </p:nvSpPr>
        <p:spPr>
          <a:xfrm>
            <a:off x="146880" y="6889320"/>
            <a:ext cx="858960" cy="425880"/>
          </a:xfrm>
          <a:prstGeom prst="rect">
            <a:avLst/>
          </a:prstGeom>
        </p:spPr>
        <p:txBody>
          <a:bodyPr bIns="45000" lIns="90000" rIns="90000" tIns="45000" wrap="none"/>
          <a:p>
            <a:r>
              <a:rPr lang="en-US" sz="2400">
                <a:solidFill>
                  <a:srgbClr val="ffffff"/>
                </a:solidFill>
                <a:latin typeface="Delicious"/>
              </a:rPr>
              <a:t>Cargo</a:t>
            </a:r>
            <a:endParaRPr/>
          </a:p>
        </p:txBody>
      </p:sp>
      <p:sp>
        <p:nvSpPr>
          <p:cNvPr id="171" name="TextShape 3"/>
          <p:cNvSpPr txBox="1"/>
          <p:nvPr/>
        </p:nvSpPr>
        <p:spPr>
          <a:xfrm>
            <a:off x="5029200" y="6858000"/>
            <a:ext cx="988560" cy="425880"/>
          </a:xfrm>
          <a:prstGeom prst="rect">
            <a:avLst/>
          </a:prstGeom>
        </p:spPr>
        <p:txBody>
          <a:bodyPr bIns="45000" lIns="90000" rIns="90000" tIns="45000" wrap="none"/>
          <a:p>
            <a:r>
              <a:rPr lang="en-US" sz="2400">
                <a:solidFill>
                  <a:srgbClr val="ffffff"/>
                </a:solidFill>
                <a:latin typeface="Delicious"/>
              </a:rPr>
              <a:t>Tanker</a:t>
            </a:r>
            <a:endParaRPr/>
          </a:p>
        </p:txBody>
      </p:sp>
      <p:sp>
        <p:nvSpPr>
          <p:cNvPr id="172" name="TextShape 4"/>
          <p:cNvSpPr txBox="1"/>
          <p:nvPr/>
        </p:nvSpPr>
        <p:spPr>
          <a:xfrm>
            <a:off x="146880" y="3323160"/>
            <a:ext cx="858960" cy="425880"/>
          </a:xfrm>
          <a:prstGeom prst="rect">
            <a:avLst/>
          </a:prstGeom>
        </p:spPr>
        <p:txBody>
          <a:bodyPr bIns="45000" lIns="90000" rIns="90000" tIns="45000" wrap="none"/>
          <a:p>
            <a:r>
              <a:rPr lang="en-US" sz="2400">
                <a:solidFill>
                  <a:srgbClr val="ffffff"/>
                </a:solidFill>
                <a:latin typeface="Delicious"/>
              </a:rPr>
              <a:t>Cargo</a:t>
            </a:r>
            <a:endParaRPr/>
          </a:p>
        </p:txBody>
      </p:sp>
      <p:sp>
        <p:nvSpPr>
          <p:cNvPr id="173" name="TextShape 5"/>
          <p:cNvSpPr txBox="1"/>
          <p:nvPr/>
        </p:nvSpPr>
        <p:spPr>
          <a:xfrm>
            <a:off x="5045760" y="3291840"/>
            <a:ext cx="988560" cy="425880"/>
          </a:xfrm>
          <a:prstGeom prst="rect">
            <a:avLst/>
          </a:prstGeom>
        </p:spPr>
        <p:txBody>
          <a:bodyPr bIns="45000" lIns="90000" rIns="90000" tIns="45000" wrap="none"/>
          <a:p>
            <a:r>
              <a:rPr lang="en-US" sz="2400">
                <a:solidFill>
                  <a:srgbClr val="ffffff"/>
                </a:solidFill>
                <a:latin typeface="Delicious"/>
              </a:rPr>
              <a:t>Tanker</a:t>
            </a:r>
            <a:endParaRPr/>
          </a:p>
        </p:txBody>
      </p:sp>
    </p:spTree>
  </p:cSld>
  <p:timing>
    <p:tnLst>
      <p:par>
        <p:cTn dur="indefinite" id="81" nodeType="tmRoot" restart="never">
          <p:childTnLst>
            <p:seq>
              <p:cTn id="82" nodeType="mainSeq">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74" name=""/>
          <p:cNvPicPr/>
          <p:nvPr/>
        </p:nvPicPr>
        <p:blipFill>
          <a:blip r:embed="rId1"/>
          <a:stretch>
            <a:fillRect/>
          </a:stretch>
        </p:blipFill>
        <p:spPr>
          <a:xfrm>
            <a:off x="19800" y="1920240"/>
            <a:ext cx="4277880" cy="3485880"/>
          </a:xfrm>
          <a:prstGeom prst="rect">
            <a:avLst/>
          </a:prstGeom>
        </p:spPr>
      </p:pic>
      <p:sp>
        <p:nvSpPr>
          <p:cNvPr id="175" name="TextShape 1"/>
          <p:cNvSpPr txBox="1"/>
          <p:nvPr/>
        </p:nvSpPr>
        <p:spPr>
          <a:xfrm>
            <a:off x="91440" y="5465880"/>
            <a:ext cx="2369160" cy="386280"/>
          </a:xfrm>
          <a:prstGeom prst="rect">
            <a:avLst/>
          </a:prstGeom>
        </p:spPr>
        <p:txBody>
          <a:bodyPr bIns="45000" lIns="90000" rIns="90000" tIns="45000" wrap="none"/>
          <a:p>
            <a:r>
              <a:rPr lang="en-US">
                <a:solidFill>
                  <a:srgbClr val="000000"/>
                </a:solidFill>
                <a:latin typeface="PT Sans"/>
              </a:rPr>
              <a:t>Vanderlaan et al. 2008</a:t>
            </a:r>
            <a:endParaRPr/>
          </a:p>
        </p:txBody>
      </p:sp>
      <p:sp>
        <p:nvSpPr>
          <p:cNvPr id="176" name="TextShape 2"/>
          <p:cNvSpPr txBox="1"/>
          <p:nvPr/>
        </p:nvSpPr>
        <p:spPr>
          <a:xfrm>
            <a:off x="504000" y="-22320"/>
            <a:ext cx="9068760" cy="1262520"/>
          </a:xfrm>
          <a:prstGeom prst="rect">
            <a:avLst/>
          </a:prstGeom>
        </p:spPr>
        <p:txBody>
          <a:bodyPr anchor="ctr" bIns="0" lIns="0" rIns="0" tIns="0" wrap="none"/>
          <a:p>
            <a:pPr algn="ctr"/>
            <a:r>
              <a:rPr lang="en-US" sz="4400">
                <a:solidFill>
                  <a:srgbClr val="7e0021"/>
                </a:solidFill>
              </a:rPr>
              <a:t>Ship Strikes</a:t>
            </a:r>
            <a:endParaRPr/>
          </a:p>
        </p:txBody>
      </p:sp>
      <p:pic>
        <p:nvPicPr>
          <p:cNvPr descr="" id="177" name=""/>
          <p:cNvPicPr/>
          <p:nvPr/>
        </p:nvPicPr>
        <p:blipFill>
          <a:blip r:embed="rId2"/>
          <a:stretch>
            <a:fillRect/>
          </a:stretch>
        </p:blipFill>
        <p:spPr>
          <a:xfrm>
            <a:off x="122400" y="91800"/>
            <a:ext cx="1706760" cy="1280160"/>
          </a:xfrm>
          <a:prstGeom prst="rect">
            <a:avLst/>
          </a:prstGeom>
        </p:spPr>
      </p:pic>
      <p:pic>
        <p:nvPicPr>
          <p:cNvPr descr="" id="178" name=""/>
          <p:cNvPicPr/>
          <p:nvPr/>
        </p:nvPicPr>
        <p:blipFill>
          <a:blip r:embed="rId3"/>
          <a:stretch>
            <a:fillRect/>
          </a:stretch>
        </p:blipFill>
        <p:spPr>
          <a:xfrm>
            <a:off x="4705560" y="1074240"/>
            <a:ext cx="5219640" cy="6063840"/>
          </a:xfrm>
          <a:prstGeom prst="rect">
            <a:avLst/>
          </a:prstGeom>
        </p:spPr>
      </p:pic>
    </p:spTree>
  </p:cSld>
  <p:timing>
    <p:tnLst>
      <p:par>
        <p:cTn dur="indefinite" id="83" nodeType="tmRoot" restart="never">
          <p:childTnLst>
            <p:seq>
              <p:cTn id="84" nodeType="mainSeq">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180" name=""/>
          <p:cNvPicPr/>
          <p:nvPr/>
        </p:nvPicPr>
        <p:blipFill>
          <a:blip r:embed="rId1"/>
          <a:stretch>
            <a:fillRect/>
          </a:stretch>
        </p:blipFill>
        <p:spPr>
          <a:xfrm>
            <a:off x="1097280" y="2122560"/>
            <a:ext cx="7498080" cy="5402880"/>
          </a:xfrm>
          <a:prstGeom prst="rect">
            <a:avLst/>
          </a:prstGeom>
        </p:spPr>
      </p:pic>
      <p:pic>
        <p:nvPicPr>
          <p:cNvPr descr="" id="181" name=""/>
          <p:cNvPicPr/>
          <p:nvPr/>
        </p:nvPicPr>
        <p:blipFill>
          <a:blip r:embed="rId2"/>
          <a:stretch>
            <a:fillRect/>
          </a:stretch>
        </p:blipFill>
        <p:spPr>
          <a:xfrm>
            <a:off x="1097280" y="1828800"/>
            <a:ext cx="7863840" cy="5696640"/>
          </a:xfrm>
          <a:prstGeom prst="rect">
            <a:avLst/>
          </a:prstGeom>
        </p:spPr>
      </p:pic>
    </p:spTree>
  </p:cSld>
  <p:timing>
    <p:tnLst>
      <p:par>
        <p:cTn dur="indefinite" id="85" nodeType="tmRoot" restart="never">
          <p:childTnLst>
            <p:seq>
              <p:cTn id="86" nodeType="mainSeq">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TextShape 1"/>
          <p:cNvSpPr txBox="1"/>
          <p:nvPr/>
        </p:nvSpPr>
        <p:spPr>
          <a:xfrm>
            <a:off x="503640" y="301320"/>
            <a:ext cx="9068760" cy="1262520"/>
          </a:xfrm>
          <a:prstGeom prst="rect">
            <a:avLst/>
          </a:prstGeom>
        </p:spPr>
        <p:txBody>
          <a:bodyPr anchor="ctr" bIns="0" lIns="0" rIns="0" tIns="0" wrap="none"/>
          <a:p>
            <a:pPr algn="ctr"/>
            <a:endParaRPr/>
          </a:p>
        </p:txBody>
      </p:sp>
      <p:sp>
        <p:nvSpPr>
          <p:cNvPr id="183" name="TextShape 2"/>
          <p:cNvSpPr txBox="1"/>
          <p:nvPr/>
        </p:nvSpPr>
        <p:spPr>
          <a:xfrm>
            <a:off x="503640" y="1769400"/>
            <a:ext cx="9068760" cy="4385880"/>
          </a:xfrm>
          <a:prstGeom prst="rect">
            <a:avLst/>
          </a:prstGeom>
        </p:spPr>
        <p:txBody>
          <a:bodyPr bIns="0" lIns="0" rIns="0" tIns="0" wrap="none"/>
          <a:p>
            <a:endParaRPr/>
          </a:p>
        </p:txBody>
      </p:sp>
      <p:pic>
        <p:nvPicPr>
          <p:cNvPr descr="" id="184" name=""/>
          <p:cNvPicPr/>
          <p:nvPr/>
        </p:nvPicPr>
        <p:blipFill>
          <a:blip r:embed="rId1"/>
          <a:stretch>
            <a:fillRect/>
          </a:stretch>
        </p:blipFill>
        <p:spPr>
          <a:xfrm>
            <a:off x="1692000" y="0"/>
            <a:ext cx="6814440" cy="7561800"/>
          </a:xfrm>
          <a:prstGeom prst="rect">
            <a:avLst/>
          </a:prstGeom>
        </p:spPr>
      </p:pic>
    </p:spTree>
  </p:cSld>
  <p:timing>
    <p:tnLst>
      <p:par>
        <p:cTn dur="indefinite" id="87" nodeType="tmRoot" restart="never">
          <p:childTnLst>
            <p:seq>
              <p:cTn id="88" nodeType="mainSeq">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TextShape 1"/>
          <p:cNvSpPr txBox="1"/>
          <p:nvPr/>
        </p:nvSpPr>
        <p:spPr>
          <a:xfrm>
            <a:off x="503640" y="301320"/>
            <a:ext cx="9068760" cy="1262520"/>
          </a:xfrm>
          <a:prstGeom prst="rect">
            <a:avLst/>
          </a:prstGeom>
        </p:spPr>
        <p:txBody>
          <a:bodyPr anchor="ctr" bIns="0" lIns="0" rIns="0" tIns="0" wrap="none"/>
          <a:p>
            <a:pPr algn="ctr"/>
            <a:endParaRPr/>
          </a:p>
        </p:txBody>
      </p:sp>
      <p:sp>
        <p:nvSpPr>
          <p:cNvPr id="186" name="TextShape 2"/>
          <p:cNvSpPr txBox="1"/>
          <p:nvPr/>
        </p:nvSpPr>
        <p:spPr>
          <a:xfrm>
            <a:off x="503640" y="1769400"/>
            <a:ext cx="9068760" cy="4385880"/>
          </a:xfrm>
          <a:prstGeom prst="rect">
            <a:avLst/>
          </a:prstGeom>
        </p:spPr>
        <p:txBody>
          <a:bodyPr bIns="0" lIns="0" rIns="0" tIns="0" wrap="none"/>
          <a:p>
            <a:endParaRPr/>
          </a:p>
        </p:txBody>
      </p:sp>
      <p:pic>
        <p:nvPicPr>
          <p:cNvPr descr="" id="187" name=""/>
          <p:cNvPicPr/>
          <p:nvPr/>
        </p:nvPicPr>
        <p:blipFill>
          <a:blip r:embed="rId1"/>
          <a:stretch>
            <a:fillRect/>
          </a:stretch>
        </p:blipFill>
        <p:spPr>
          <a:xfrm>
            <a:off x="610920" y="1769400"/>
            <a:ext cx="8715960" cy="4692960"/>
          </a:xfrm>
          <a:prstGeom prst="rect">
            <a:avLst/>
          </a:prstGeom>
        </p:spPr>
      </p:pic>
      <p:sp>
        <p:nvSpPr>
          <p:cNvPr id="188" name="TextShape 3"/>
          <p:cNvSpPr txBox="1"/>
          <p:nvPr/>
        </p:nvSpPr>
        <p:spPr>
          <a:xfrm>
            <a:off x="7057800" y="7132680"/>
            <a:ext cx="3074760" cy="503640"/>
          </a:xfrm>
          <a:prstGeom prst="rect">
            <a:avLst/>
          </a:prstGeom>
        </p:spPr>
        <p:txBody>
          <a:bodyPr bIns="45000" lIns="90000" rIns="90000" tIns="45000" wrap="none"/>
          <a:p>
            <a:r>
              <a:rPr lang="en-US" sz="2800">
                <a:latin typeface="Gill Sans MT"/>
              </a:rPr>
              <a:t>McKenna et al, 2012</a:t>
            </a:r>
            <a:endParaRPr/>
          </a:p>
        </p:txBody>
      </p:sp>
    </p:spTree>
  </p:cSld>
  <p:timing>
    <p:tnLst>
      <p:par>
        <p:cTn dur="indefinite" id="89" nodeType="tmRoot" restart="never">
          <p:childTnLst>
            <p:seq>
              <p:cTn id="90" nodeType="mainSeq">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 name="TextShape 1"/>
          <p:cNvSpPr txBox="1"/>
          <p:nvPr/>
        </p:nvSpPr>
        <p:spPr>
          <a:xfrm>
            <a:off x="503640" y="-22680"/>
            <a:ext cx="9068760" cy="1262520"/>
          </a:xfrm>
          <a:prstGeom prst="rect">
            <a:avLst/>
          </a:prstGeom>
        </p:spPr>
        <p:txBody>
          <a:bodyPr anchor="ctr" bIns="0" lIns="0" rIns="0" tIns="0" wrap="none"/>
          <a:p>
            <a:pPr algn="ctr"/>
            <a:r>
              <a:rPr lang="en-US" sz="4400">
                <a:solidFill>
                  <a:srgbClr val="7e0021"/>
                </a:solidFill>
              </a:rPr>
              <a:t>Noise Pollution: NOAA WG</a:t>
            </a:r>
            <a:endParaRPr/>
          </a:p>
        </p:txBody>
      </p:sp>
      <p:pic>
        <p:nvPicPr>
          <p:cNvPr descr="" id="190" name=""/>
          <p:cNvPicPr/>
          <p:nvPr/>
        </p:nvPicPr>
        <p:blipFill>
          <a:blip r:embed="rId1"/>
          <a:stretch>
            <a:fillRect/>
          </a:stretch>
        </p:blipFill>
        <p:spPr>
          <a:xfrm>
            <a:off x="1251720" y="1489680"/>
            <a:ext cx="7709400" cy="1710720"/>
          </a:xfrm>
          <a:prstGeom prst="rect">
            <a:avLst/>
          </a:prstGeom>
        </p:spPr>
      </p:pic>
      <p:pic>
        <p:nvPicPr>
          <p:cNvPr descr="" id="191" name=""/>
          <p:cNvPicPr/>
          <p:nvPr/>
        </p:nvPicPr>
        <p:blipFill>
          <a:blip r:embed="rId2"/>
          <a:stretch>
            <a:fillRect/>
          </a:stretch>
        </p:blipFill>
        <p:spPr>
          <a:xfrm>
            <a:off x="3108960" y="4126320"/>
            <a:ext cx="4190760" cy="2678760"/>
          </a:xfrm>
          <a:prstGeom prst="rect">
            <a:avLst/>
          </a:prstGeom>
        </p:spPr>
      </p:pic>
      <p:sp>
        <p:nvSpPr>
          <p:cNvPr id="192" name="TextShape 2"/>
          <p:cNvSpPr txBox="1"/>
          <p:nvPr/>
        </p:nvSpPr>
        <p:spPr>
          <a:xfrm>
            <a:off x="4537440" y="6805440"/>
            <a:ext cx="2777760" cy="386280"/>
          </a:xfrm>
          <a:prstGeom prst="rect">
            <a:avLst/>
          </a:prstGeom>
        </p:spPr>
        <p:txBody>
          <a:bodyPr bIns="45000" lIns="90000" rIns="90000" tIns="45000" wrap="none"/>
          <a:p>
            <a:r>
              <a:rPr lang="en-US">
                <a:latin typeface="PT Sans"/>
              </a:rPr>
              <a:t>NOAA, Cornell Ornithology</a:t>
            </a:r>
            <a:endParaRPr/>
          </a:p>
        </p:txBody>
      </p:sp>
    </p:spTree>
  </p:cSld>
  <p:timing>
    <p:tnLst>
      <p:par>
        <p:cTn dur="indefinite" id="91" nodeType="tmRoot" restart="never">
          <p:childTnLst>
            <p:seq>
              <p:cTn id="92" nodeType="mainSeq">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TextShape 1"/>
          <p:cNvSpPr txBox="1"/>
          <p:nvPr/>
        </p:nvSpPr>
        <p:spPr>
          <a:xfrm>
            <a:off x="503640" y="-22680"/>
            <a:ext cx="9068760" cy="1262520"/>
          </a:xfrm>
          <a:prstGeom prst="rect">
            <a:avLst/>
          </a:prstGeom>
        </p:spPr>
        <p:txBody>
          <a:bodyPr anchor="ctr" bIns="0" lIns="0" rIns="0" tIns="0" wrap="none"/>
          <a:p>
            <a:pPr algn="ctr"/>
            <a:r>
              <a:rPr lang="en-US" sz="4400">
                <a:solidFill>
                  <a:srgbClr val="7e0021"/>
                </a:solidFill>
              </a:rPr>
              <a:t>Noise Pollution: NOAA WG</a:t>
            </a:r>
            <a:endParaRPr/>
          </a:p>
        </p:txBody>
      </p:sp>
      <p:pic>
        <p:nvPicPr>
          <p:cNvPr descr="" id="194" name=""/>
          <p:cNvPicPr/>
          <p:nvPr/>
        </p:nvPicPr>
        <p:blipFill>
          <a:blip r:embed="rId1"/>
          <a:stretch>
            <a:fillRect/>
          </a:stretch>
        </p:blipFill>
        <p:spPr>
          <a:xfrm>
            <a:off x="1398960" y="1148040"/>
            <a:ext cx="7040520" cy="4809240"/>
          </a:xfrm>
          <a:prstGeom prst="rect">
            <a:avLst/>
          </a:prstGeom>
        </p:spPr>
      </p:pic>
      <p:sp>
        <p:nvSpPr>
          <p:cNvPr id="195" name="TextShape 2"/>
          <p:cNvSpPr txBox="1"/>
          <p:nvPr/>
        </p:nvSpPr>
        <p:spPr>
          <a:xfrm>
            <a:off x="623520" y="6129360"/>
            <a:ext cx="8961120" cy="1145160"/>
          </a:xfrm>
          <a:prstGeom prst="rect">
            <a:avLst/>
          </a:prstGeom>
        </p:spPr>
        <p:txBody>
          <a:bodyPr bIns="45000" lIns="90000" rIns="90000" tIns="45000" wrap="none"/>
          <a:p>
            <a:r>
              <a:rPr lang="en-US" sz="3200">
                <a:solidFill>
                  <a:srgbClr val="000000"/>
                </a:solidFill>
                <a:latin typeface="PT Sans"/>
              </a:rPr>
              <a:t>Current model using VOS; next iteration will use the movement model discussed today</a:t>
            </a:r>
            <a:endParaRPr/>
          </a:p>
        </p:txBody>
      </p:sp>
    </p:spTree>
  </p:cSld>
  <p:timing>
    <p:tnLst>
      <p:par>
        <p:cTn dur="indefinite" id="93" nodeType="tmRoot" restart="never">
          <p:childTnLst>
            <p:seq>
              <p:cTn id="94" nodeType="mainSeq">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96" name=""/>
          <p:cNvPicPr/>
          <p:nvPr/>
        </p:nvPicPr>
        <p:blipFill>
          <a:blip r:embed="rId1"/>
          <a:stretch>
            <a:fillRect/>
          </a:stretch>
        </p:blipFill>
        <p:spPr>
          <a:xfrm>
            <a:off x="552960" y="757440"/>
            <a:ext cx="8814960" cy="6117480"/>
          </a:xfrm>
          <a:prstGeom prst="rect">
            <a:avLst/>
          </a:prstGeom>
        </p:spPr>
      </p:pic>
      <p:sp>
        <p:nvSpPr>
          <p:cNvPr id="197" name="TextShape 1"/>
          <p:cNvSpPr txBox="1"/>
          <p:nvPr/>
        </p:nvSpPr>
        <p:spPr>
          <a:xfrm>
            <a:off x="548640" y="6913440"/>
            <a:ext cx="8961120" cy="914400"/>
          </a:xfrm>
          <a:prstGeom prst="rect">
            <a:avLst/>
          </a:prstGeom>
        </p:spPr>
        <p:txBody>
          <a:bodyPr bIns="45000" lIns="90000" rIns="90000" tIns="45000" wrap="none"/>
          <a:p>
            <a:r>
              <a:rPr lang="en-US" sz="1200">
                <a:solidFill>
                  <a:srgbClr val="000000"/>
                </a:solidFill>
                <a:latin typeface="PT Sans"/>
              </a:rPr>
              <a:t>New York Times, 2012-12-11</a:t>
            </a:r>
            <a:r>
              <a:rPr lang="en-US" sz="1200">
                <a:solidFill>
                  <a:srgbClr val="000000"/>
                </a:solidFill>
                <a:latin typeface="PT Sans"/>
              </a:rPr>
              <a:t>
</a:t>
            </a:r>
            <a:r>
              <a:rPr lang="en-US" sz="1200">
                <a:solidFill>
                  <a:srgbClr val="000000"/>
                </a:solidFill>
                <a:latin typeface="PT Sans"/>
              </a:rPr>
              <a:t>http://nyti.ms/UxKuqK</a:t>
            </a:r>
            <a:endParaRPr/>
          </a:p>
        </p:txBody>
      </p:sp>
      <p:sp>
        <p:nvSpPr>
          <p:cNvPr id="198" name="TextShape 2"/>
          <p:cNvSpPr txBox="1"/>
          <p:nvPr/>
        </p:nvSpPr>
        <p:spPr>
          <a:xfrm>
            <a:off x="503640" y="-22680"/>
            <a:ext cx="9068760" cy="1262520"/>
          </a:xfrm>
          <a:prstGeom prst="rect">
            <a:avLst/>
          </a:prstGeom>
        </p:spPr>
        <p:txBody>
          <a:bodyPr anchor="ctr" bIns="0" lIns="0" rIns="0" tIns="0" wrap="none"/>
          <a:p>
            <a:pPr algn="ctr"/>
            <a:r>
              <a:rPr lang="en-US" sz="4400">
                <a:solidFill>
                  <a:srgbClr val="7e0021"/>
                </a:solidFill>
              </a:rPr>
              <a:t>Noise Pollution: NOAA WG</a:t>
            </a:r>
            <a:endParaRPr/>
          </a:p>
        </p:txBody>
      </p:sp>
    </p:spTree>
  </p:cSld>
  <p:timing>
    <p:tnLst>
      <p:par>
        <p:cTn dur="indefinite" id="95" nodeType="tmRoot" restart="never">
          <p:childTnLst>
            <p:seq>
              <p:cTn id="96" nodeType="mainSeq">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 name="TextShape 1"/>
          <p:cNvSpPr txBox="1"/>
          <p:nvPr/>
        </p:nvSpPr>
        <p:spPr>
          <a:xfrm>
            <a:off x="503640" y="301320"/>
            <a:ext cx="9068760" cy="1262520"/>
          </a:xfrm>
          <a:prstGeom prst="rect">
            <a:avLst/>
          </a:prstGeom>
        </p:spPr>
        <p:txBody>
          <a:bodyPr anchor="ctr" bIns="0" lIns="0" rIns="0" tIns="0" wrap="none"/>
          <a:p>
            <a:pPr algn="ctr"/>
            <a:endParaRPr/>
          </a:p>
        </p:txBody>
      </p:sp>
      <p:sp>
        <p:nvSpPr>
          <p:cNvPr id="200" name="TextShape 2"/>
          <p:cNvSpPr txBox="1"/>
          <p:nvPr/>
        </p:nvSpPr>
        <p:spPr>
          <a:xfrm>
            <a:off x="504000" y="-130320"/>
            <a:ext cx="9068760" cy="1262520"/>
          </a:xfrm>
          <a:prstGeom prst="rect">
            <a:avLst/>
          </a:prstGeom>
        </p:spPr>
        <p:txBody>
          <a:bodyPr anchor="ctr" bIns="0" lIns="0" rIns="0" tIns="0" wrap="none"/>
          <a:p>
            <a:pPr algn="ctr"/>
            <a:r>
              <a:rPr lang="en-US">
                <a:solidFill>
                  <a:srgbClr val="7e0021"/>
                </a:solidFill>
              </a:rPr>
              <a:t>High Traffic Protected Areas</a:t>
            </a:r>
            <a:endParaRPr/>
          </a:p>
        </p:txBody>
      </p:sp>
      <p:sp>
        <p:nvSpPr>
          <p:cNvPr id="201" name="TextShape 3"/>
          <p:cNvSpPr txBox="1"/>
          <p:nvPr/>
        </p:nvSpPr>
        <p:spPr>
          <a:xfrm>
            <a:off x="194400" y="4558320"/>
            <a:ext cx="4921920" cy="1602360"/>
          </a:xfrm>
          <a:prstGeom prst="rect">
            <a:avLst/>
          </a:prstGeom>
        </p:spPr>
        <p:txBody>
          <a:bodyPr bIns="45000" lIns="90000" rIns="90000" tIns="45000" wrap="none"/>
          <a:p>
            <a:r>
              <a:rPr lang="en-US" sz="2600">
                <a:latin typeface="Myriad Web Pro"/>
              </a:rPr>
              <a:t>World Database on Protected </a:t>
            </a:r>
            <a:r>
              <a:rPr lang="en-US" sz="2600">
                <a:latin typeface="Myriad Web Pro"/>
              </a:rPr>
              <a:t>
</a:t>
            </a:r>
            <a:r>
              <a:rPr lang="en-US" sz="2600">
                <a:latin typeface="Myriad Web Pro"/>
              </a:rPr>
              <a:t>Areas (WDPA):</a:t>
            </a:r>
            <a:r>
              <a:rPr lang="en-US" sz="2600">
                <a:latin typeface="Myriad Web Pro"/>
              </a:rPr>
              <a:t>
</a:t>
            </a:r>
            <a:r>
              <a:rPr lang="en-US" sz="2600">
                <a:latin typeface="Myriad Web Pro"/>
              </a:rPr>
              <a:t> - 7481 Marine</a:t>
            </a:r>
            <a:r>
              <a:rPr lang="en-US" sz="2600">
                <a:latin typeface="Myriad Web Pro"/>
              </a:rPr>
              <a:t>
</a:t>
            </a:r>
            <a:r>
              <a:rPr lang="en-US" sz="2600">
                <a:latin typeface="Myriad Web Pro"/>
              </a:rPr>
              <a:t> - Top 50 shown for traffic volume</a:t>
            </a:r>
            <a:endParaRPr/>
          </a:p>
        </p:txBody>
      </p:sp>
    </p:spTree>
  </p:cSld>
  <p:timing>
    <p:tnLst>
      <p:par>
        <p:cTn dur="indefinite" id="97" nodeType="tmRoot" restart="never">
          <p:childTnLst>
            <p:seq>
              <p:cTn id="98" nodeType="mainSeq">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1" name=""/>
          <p:cNvPicPr/>
          <p:nvPr/>
        </p:nvPicPr>
        <p:blipFill>
          <a:blip r:embed="rId1"/>
          <a:stretch>
            <a:fillRect/>
          </a:stretch>
        </p:blipFill>
        <p:spPr>
          <a:xfrm>
            <a:off x="0" y="1780200"/>
            <a:ext cx="7295040" cy="4437720"/>
          </a:xfrm>
          <a:prstGeom prst="rect">
            <a:avLst/>
          </a:prstGeom>
        </p:spPr>
      </p:pic>
      <p:sp>
        <p:nvSpPr>
          <p:cNvPr id="62" name="TextShape 1"/>
          <p:cNvSpPr txBox="1"/>
          <p:nvPr/>
        </p:nvSpPr>
        <p:spPr>
          <a:xfrm>
            <a:off x="504000" y="301680"/>
            <a:ext cx="9068760" cy="1262520"/>
          </a:xfrm>
          <a:prstGeom prst="rect">
            <a:avLst/>
          </a:prstGeom>
        </p:spPr>
        <p:txBody>
          <a:bodyPr anchor="ctr" bIns="0" lIns="0" rIns="0" tIns="0" wrap="none"/>
          <a:p>
            <a:pPr algn="ctr"/>
            <a:r>
              <a:rPr lang="en-US">
                <a:solidFill>
                  <a:srgbClr val="7e0021"/>
                </a:solidFill>
              </a:rPr>
              <a:t>Maritime Trade</a:t>
            </a:r>
            <a:endParaRPr/>
          </a:p>
        </p:txBody>
      </p:sp>
      <p:sp>
        <p:nvSpPr>
          <p:cNvPr id="63" name="TextShape 2"/>
          <p:cNvSpPr txBox="1"/>
          <p:nvPr/>
        </p:nvSpPr>
        <p:spPr>
          <a:xfrm>
            <a:off x="-2345760" y="6404760"/>
            <a:ext cx="9068760" cy="1262520"/>
          </a:xfrm>
          <a:prstGeom prst="rect">
            <a:avLst/>
          </a:prstGeom>
        </p:spPr>
        <p:txBody>
          <a:bodyPr anchor="ctr" bIns="0" lIns="0" rIns="0" tIns="0" wrap="none"/>
          <a:p>
            <a:pPr algn="ctr"/>
            <a:r>
              <a:rPr lang="en-US" sz="3000">
                <a:latin typeface="PT Sans"/>
              </a:rPr>
              <a:t>Lloyds of London, </a:t>
            </a:r>
            <a:r>
              <a:rPr lang="en-US" sz="3000">
                <a:latin typeface="Gill Sans MT"/>
              </a:rPr>
              <a:t>2007</a:t>
            </a:r>
            <a:endParaRPr/>
          </a:p>
        </p:txBody>
      </p:sp>
      <p:sp>
        <p:nvSpPr>
          <p:cNvPr id="64" name="TextShape 3"/>
          <p:cNvSpPr txBox="1"/>
          <p:nvPr/>
        </p:nvSpPr>
        <p:spPr>
          <a:xfrm>
            <a:off x="7112160" y="1833840"/>
            <a:ext cx="2878200" cy="4039560"/>
          </a:xfrm>
          <a:prstGeom prst="rect">
            <a:avLst/>
          </a:prstGeom>
        </p:spPr>
        <p:txBody>
          <a:bodyPr bIns="45000" lIns="90000" rIns="90000" tIns="45000" wrap="none"/>
          <a:p>
            <a:r>
              <a:rPr lang="en-US" sz="2400">
                <a:latin typeface="Gill Sans MT"/>
              </a:rPr>
              <a:t>90%</a:t>
            </a:r>
            <a:r>
              <a:rPr lang="en-US" sz="2400">
                <a:latin typeface="PT Sans"/>
              </a:rPr>
              <a:t> of global trade</a:t>
            </a:r>
            <a:endParaRPr/>
          </a:p>
          <a:p>
            <a:r>
              <a:rPr lang="en-US" sz="2400">
                <a:latin typeface="PT Sans"/>
              </a:rPr>
              <a:t>volume</a:t>
            </a:r>
            <a:endParaRPr/>
          </a:p>
          <a:p>
            <a:endParaRPr/>
          </a:p>
          <a:p>
            <a:r>
              <a:rPr lang="en-US" sz="2400">
                <a:latin typeface="Gill Sans MT"/>
              </a:rPr>
              <a:t>$1.8T</a:t>
            </a:r>
            <a:r>
              <a:rPr lang="en-US" sz="2400">
                <a:latin typeface="PT Sans"/>
              </a:rPr>
              <a:t> of goods in </a:t>
            </a:r>
            <a:r>
              <a:rPr lang="en-US" sz="2400">
                <a:latin typeface="Gill Sans MT"/>
              </a:rPr>
              <a:t>'08</a:t>
            </a:r>
            <a:endParaRPr/>
          </a:p>
          <a:p>
            <a:endParaRPr/>
          </a:p>
          <a:p>
            <a:r>
              <a:rPr lang="en-US" sz="2400">
                <a:latin typeface="PT Sans"/>
              </a:rPr>
              <a:t>Baltic Dry Index a</a:t>
            </a:r>
            <a:r>
              <a:rPr lang="en-US" sz="2400">
                <a:latin typeface="PT Sans"/>
              </a:rPr>
              <a:t>
</a:t>
            </a:r>
            <a:r>
              <a:rPr lang="en-US" sz="2400">
                <a:latin typeface="PT Sans"/>
              </a:rPr>
              <a:t>leading economic</a:t>
            </a:r>
            <a:r>
              <a:rPr lang="en-US" sz="2400">
                <a:latin typeface="PT Sans"/>
              </a:rPr>
              <a:t>
</a:t>
            </a:r>
            <a:r>
              <a:rPr lang="en-US" sz="2400">
                <a:latin typeface="PT Sans"/>
              </a:rPr>
              <a:t>indicator</a:t>
            </a:r>
            <a:endParaRPr/>
          </a:p>
          <a:p>
            <a:endParaRPr/>
          </a:p>
          <a:p>
            <a:r>
              <a:rPr lang="en-US" sz="2400">
                <a:latin typeface="PT Sans"/>
              </a:rPr>
              <a:t>Data is valuable </a:t>
            </a:r>
            <a:r>
              <a:rPr lang="en-US" sz="2200">
                <a:latin typeface="PT Sans"/>
              </a:rPr>
              <a:t>($</a:t>
            </a:r>
            <a:r>
              <a:rPr lang="en-US" sz="2200"/>
              <a:t>)</a:t>
            </a:r>
            <a:endParaRPr/>
          </a:p>
        </p:txBody>
      </p:sp>
    </p:spTree>
  </p:cSld>
  <p:timing>
    <p:tnLst>
      <p:par>
        <p:cTn dur="indefinite" id="9" nodeType="tmRoot" restart="never">
          <p:childTnLst>
            <p:seq>
              <p:cTn id="10" nodeType="mainSeq">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descr="" id="202" name=""/>
          <p:cNvPicPr/>
          <p:nvPr/>
        </p:nvPicPr>
        <p:blipFill>
          <a:blip r:embed="rId1"/>
          <a:stretch>
            <a:fillRect/>
          </a:stretch>
        </p:blipFill>
        <p:spPr>
          <a:xfrm>
            <a:off x="388080" y="-342720"/>
            <a:ext cx="9295920" cy="8572320"/>
          </a:xfrm>
          <a:prstGeom prst="rect">
            <a:avLst/>
          </a:prstGeom>
        </p:spPr>
      </p:pic>
      <p:sp>
        <p:nvSpPr>
          <p:cNvPr id="203" name="TextShape 1"/>
          <p:cNvSpPr txBox="1"/>
          <p:nvPr/>
        </p:nvSpPr>
        <p:spPr>
          <a:xfrm>
            <a:off x="421200" y="37440"/>
            <a:ext cx="4150800" cy="419760"/>
          </a:xfrm>
          <a:prstGeom prst="rect">
            <a:avLst/>
          </a:prstGeom>
        </p:spPr>
        <p:txBody>
          <a:bodyPr bIns="45000" lIns="90000" rIns="90000" tIns="45000" wrap="none"/>
          <a:p>
            <a:r>
              <a:rPr lang="en-US" sz="2000">
                <a:solidFill>
                  <a:srgbClr val="ffffff"/>
                </a:solidFill>
                <a:latin typeface="PT Sans"/>
              </a:rPr>
              <a:t>Ligurian Sea Sanctuary, 341d ago</a:t>
            </a:r>
            <a:endParaRPr/>
          </a:p>
        </p:txBody>
      </p:sp>
      <p:sp>
        <p:nvSpPr>
          <p:cNvPr id="204" name="TextShape 2"/>
          <p:cNvSpPr txBox="1"/>
          <p:nvPr/>
        </p:nvSpPr>
        <p:spPr>
          <a:xfrm>
            <a:off x="7650720" y="7273440"/>
            <a:ext cx="4150800" cy="288720"/>
          </a:xfrm>
          <a:prstGeom prst="rect">
            <a:avLst/>
          </a:prstGeom>
        </p:spPr>
        <p:txBody>
          <a:bodyPr bIns="45000" lIns="90000" rIns="90000" tIns="45000" wrap="none"/>
          <a:p>
            <a:r>
              <a:rPr lang="en-US" sz="1200">
                <a:solidFill>
                  <a:srgbClr val="e6e6e6"/>
                </a:solidFill>
                <a:latin typeface="PT Sans"/>
                <a:ea typeface="PT Sans"/>
              </a:rPr>
              <a:t>    </a:t>
            </a:r>
            <a:r>
              <a:rPr lang="en-US" sz="1200">
                <a:solidFill>
                  <a:srgbClr val="e6e6e6"/>
                </a:solidFill>
                <a:latin typeface="PT Sans"/>
                <a:ea typeface="PT Sans"/>
              </a:rPr>
              <a:t>Image Credit: </a:t>
            </a:r>
            <a:r>
              <a:rPr lang="en-US" sz="1200">
                <a:solidFill>
                  <a:srgbClr val="e6e6e6"/>
                </a:solidFill>
                <a:latin typeface="PT Sans"/>
              </a:rPr>
              <a:t>DigitalGlobe</a:t>
            </a:r>
            <a:endParaRPr/>
          </a:p>
        </p:txBody>
      </p:sp>
    </p:spTree>
  </p:cSld>
  <p:timing>
    <p:tnLst>
      <p:par>
        <p:cTn dur="indefinite" id="99" nodeType="tmRoot" restart="never">
          <p:childTnLst>
            <p:seq>
              <p:cTn id="100" nodeType="mainSeq">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 name="TextShape 1"/>
          <p:cNvSpPr txBox="1"/>
          <p:nvPr/>
        </p:nvSpPr>
        <p:spPr>
          <a:xfrm>
            <a:off x="503640" y="-22680"/>
            <a:ext cx="9068760" cy="1262520"/>
          </a:xfrm>
          <a:prstGeom prst="rect">
            <a:avLst/>
          </a:prstGeom>
        </p:spPr>
        <p:txBody>
          <a:bodyPr anchor="ctr" bIns="0" lIns="0" rIns="0" tIns="0" wrap="none"/>
          <a:p>
            <a:pPr algn="ctr"/>
            <a:r>
              <a:rPr lang="en-US">
                <a:solidFill>
                  <a:srgbClr val="7e0021"/>
                </a:solidFill>
              </a:rPr>
              <a:t>Future Work: Simplification</a:t>
            </a:r>
            <a:endParaRPr/>
          </a:p>
        </p:txBody>
      </p:sp>
      <p:sp>
        <p:nvSpPr>
          <p:cNvPr id="206" name="TextShape 2"/>
          <p:cNvSpPr txBox="1"/>
          <p:nvPr/>
        </p:nvSpPr>
        <p:spPr>
          <a:xfrm>
            <a:off x="205560" y="1005840"/>
            <a:ext cx="9669960" cy="5904360"/>
          </a:xfrm>
          <a:prstGeom prst="rect">
            <a:avLst/>
          </a:prstGeom>
        </p:spPr>
        <p:txBody>
          <a:bodyPr bIns="45000" lIns="90000" rIns="90000" tIns="45000" wrap="none"/>
          <a:p>
            <a:endParaRPr/>
          </a:p>
          <a:p>
            <a:pPr>
              <a:buSzPct val="38000"/>
              <a:buFont typeface="StarSymbol"/>
              <a:buChar char=""/>
            </a:pPr>
            <a:r>
              <a:rPr lang="en-US" sz="3800">
                <a:latin typeface="PT Sans"/>
              </a:rPr>
              <a:t> </a:t>
            </a:r>
            <a:r>
              <a:rPr lang="en-US" sz="3800">
                <a:latin typeface="PT Sans"/>
              </a:rPr>
              <a:t>Many observations, can we simplify?</a:t>
            </a:r>
            <a:endParaRPr/>
          </a:p>
          <a:p>
            <a:pPr>
              <a:buSzPct val="38000"/>
              <a:buFont typeface="StarSymbol"/>
              <a:buChar char=""/>
            </a:pPr>
            <a:r>
              <a:rPr lang="en-US" sz="3800">
                <a:latin typeface="PT Sans"/>
              </a:rPr>
              <a:t> </a:t>
            </a:r>
            <a:r>
              <a:rPr lang="en-US" sz="3800">
                <a:latin typeface="PT Sans"/>
              </a:rPr>
              <a:t>Extremes of movement models:</a:t>
            </a:r>
            <a:endParaRPr/>
          </a:p>
          <a:p>
            <a:pPr>
              <a:buSzPct val="38000"/>
              <a:buFont typeface="StarSymbol"/>
              <a:buChar char=""/>
            </a:pPr>
            <a:endParaRPr/>
          </a:p>
          <a:p>
            <a:pPr>
              <a:buSzPct val="38000"/>
              <a:buFont typeface="StarSymbol"/>
              <a:buChar char=""/>
            </a:pPr>
            <a:endParaRPr/>
          </a:p>
          <a:p>
            <a:pPr>
              <a:buSzPct val="38000"/>
              <a:buFont typeface="StarSymbol"/>
              <a:buChar char=""/>
            </a:pPr>
            <a:endParaRPr/>
          </a:p>
          <a:p>
            <a:endParaRPr/>
          </a:p>
        </p:txBody>
      </p:sp>
      <p:pic>
        <p:nvPicPr>
          <p:cNvPr descr="" id="207" name=""/>
          <p:cNvPicPr/>
          <p:nvPr/>
        </p:nvPicPr>
        <p:blipFill>
          <a:blip r:embed="rId1"/>
          <a:stretch>
            <a:fillRect/>
          </a:stretch>
        </p:blipFill>
        <p:spPr>
          <a:xfrm>
            <a:off x="6671520" y="2560320"/>
            <a:ext cx="3035520" cy="2377080"/>
          </a:xfrm>
          <a:prstGeom prst="rect">
            <a:avLst/>
          </a:prstGeom>
        </p:spPr>
      </p:pic>
      <p:pic>
        <p:nvPicPr>
          <p:cNvPr descr="" id="208" name=""/>
          <p:cNvPicPr/>
          <p:nvPr/>
        </p:nvPicPr>
        <p:blipFill>
          <a:blip r:embed="rId2"/>
          <a:stretch>
            <a:fillRect/>
          </a:stretch>
        </p:blipFill>
        <p:spPr>
          <a:xfrm>
            <a:off x="548640" y="2927520"/>
            <a:ext cx="2828160" cy="1735560"/>
          </a:xfrm>
          <a:prstGeom prst="rect">
            <a:avLst/>
          </a:prstGeom>
        </p:spPr>
      </p:pic>
      <p:sp>
        <p:nvSpPr>
          <p:cNvPr id="209" name="TextShape 3"/>
          <p:cNvSpPr txBox="1"/>
          <p:nvPr/>
        </p:nvSpPr>
        <p:spPr>
          <a:xfrm>
            <a:off x="797040" y="4865400"/>
            <a:ext cx="2410200" cy="485280"/>
          </a:xfrm>
          <a:prstGeom prst="rect">
            <a:avLst/>
          </a:prstGeom>
        </p:spPr>
        <p:txBody>
          <a:bodyPr bIns="45000" lIns="90000" rIns="90000" tIns="45000" wrap="none"/>
          <a:p>
            <a:r>
              <a:rPr lang="en-US" sz="2400">
                <a:latin typeface="PT Sans"/>
              </a:rPr>
              <a:t>2D Random Walk</a:t>
            </a:r>
            <a:endParaRPr/>
          </a:p>
        </p:txBody>
      </p:sp>
      <p:sp>
        <p:nvSpPr>
          <p:cNvPr id="210" name="TextShape 4"/>
          <p:cNvSpPr txBox="1"/>
          <p:nvPr/>
        </p:nvSpPr>
        <p:spPr>
          <a:xfrm>
            <a:off x="6785280" y="4960080"/>
            <a:ext cx="3338640" cy="855720"/>
          </a:xfrm>
          <a:prstGeom prst="rect">
            <a:avLst/>
          </a:prstGeom>
        </p:spPr>
        <p:txBody>
          <a:bodyPr bIns="45000" lIns="90000" rIns="90000" tIns="45000" wrap="none"/>
          <a:p>
            <a:r>
              <a:rPr lang="en-US" sz="2400">
                <a:latin typeface="PT Sans"/>
              </a:rPr>
              <a:t>Constrained Network</a:t>
            </a:r>
            <a:endParaRPr/>
          </a:p>
        </p:txBody>
      </p:sp>
      <p:sp>
        <p:nvSpPr>
          <p:cNvPr id="211" name="TextShape 5"/>
          <p:cNvSpPr txBox="1"/>
          <p:nvPr/>
        </p:nvSpPr>
        <p:spPr>
          <a:xfrm>
            <a:off x="1715760" y="5943600"/>
            <a:ext cx="6138000" cy="747360"/>
          </a:xfrm>
          <a:prstGeom prst="rect">
            <a:avLst/>
          </a:prstGeom>
        </p:spPr>
        <p:txBody>
          <a:bodyPr bIns="45000" lIns="90000" rIns="90000" tIns="45000" wrap="none"/>
          <a:p>
            <a:r>
              <a:rPr lang="en-US" sz="4000">
                <a:solidFill>
                  <a:srgbClr val="0084d1"/>
                </a:solidFill>
                <a:latin typeface="PT Sans"/>
              </a:rPr>
              <a:t>Shipping: attributes of both</a:t>
            </a:r>
            <a:endParaRPr/>
          </a:p>
        </p:txBody>
      </p:sp>
    </p:spTree>
  </p:cSld>
  <p:timing>
    <p:tnLst>
      <p:par>
        <p:cTn dur="indefinite" id="101" nodeType="tmRoot" restart="never">
          <p:childTnLst>
            <p:seq>
              <p:cTn id="102" nodeType="mainSeq">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TextShape 1"/>
          <p:cNvSpPr txBox="1"/>
          <p:nvPr/>
        </p:nvSpPr>
        <p:spPr>
          <a:xfrm>
            <a:off x="503640" y="1769400"/>
            <a:ext cx="9068760" cy="4990680"/>
          </a:xfrm>
          <a:prstGeom prst="rect">
            <a:avLst/>
          </a:prstGeom>
        </p:spPr>
        <p:txBody>
          <a:bodyPr bIns="0" lIns="0" rIns="0" tIns="0" wrap="none"/>
          <a:p>
            <a:pPr>
              <a:buSzPct val="45000"/>
              <a:buFont typeface="StarSymbol"/>
              <a:buChar char=""/>
            </a:pPr>
            <a:endParaRPr/>
          </a:p>
          <a:p>
            <a:pPr>
              <a:buSzPct val="45000"/>
              <a:buFont typeface="StarSymbol"/>
              <a:buChar char=""/>
            </a:pPr>
            <a:endParaRPr/>
          </a:p>
          <a:p>
            <a:pPr>
              <a:buSzPct val="45000"/>
              <a:buFont typeface="StarSymbol"/>
              <a:buChar char=""/>
            </a:pPr>
            <a:endParaRPr/>
          </a:p>
          <a:p>
            <a:pPr>
              <a:buSzPct val="45000"/>
              <a:buFont typeface="StarSymbol"/>
              <a:buChar char=""/>
            </a:pPr>
            <a:endParaRPr/>
          </a:p>
        </p:txBody>
      </p:sp>
      <p:sp>
        <p:nvSpPr>
          <p:cNvPr id="213" name="TextShape 2"/>
          <p:cNvSpPr txBox="1"/>
          <p:nvPr/>
        </p:nvSpPr>
        <p:spPr>
          <a:xfrm>
            <a:off x="205920" y="1006200"/>
            <a:ext cx="6469200" cy="7227720"/>
          </a:xfrm>
          <a:prstGeom prst="rect">
            <a:avLst/>
          </a:prstGeom>
        </p:spPr>
        <p:txBody>
          <a:bodyPr bIns="45000" lIns="90000" rIns="90000" tIns="45000" wrap="none"/>
          <a:p>
            <a:endParaRPr/>
          </a:p>
          <a:p>
            <a:pPr>
              <a:buSzPct val="38000"/>
              <a:buFont typeface="StarSymbol"/>
              <a:buChar char=""/>
            </a:pPr>
            <a:r>
              <a:rPr lang="en-US" sz="3800">
                <a:latin typeface="PT Sans"/>
              </a:rPr>
              <a:t> </a:t>
            </a:r>
            <a:r>
              <a:rPr lang="en-US" sz="3800">
                <a:latin typeface="PT Sans"/>
              </a:rPr>
              <a:t>Common in landscape ecology &amp; geography</a:t>
            </a:r>
            <a:endParaRPr/>
          </a:p>
          <a:p>
            <a:pPr>
              <a:buSzPct val="38000"/>
              <a:buFont typeface="StarSymbol"/>
              <a:buChar char=""/>
            </a:pPr>
            <a:r>
              <a:rPr lang="en-US" sz="3800">
                <a:latin typeface="PT Sans"/>
              </a:rPr>
              <a:t> </a:t>
            </a:r>
            <a:r>
              <a:rPr lang="en-US" sz="3800">
                <a:latin typeface="PT Sans"/>
              </a:rPr>
              <a:t>Predict distributions and trajectories from limited observations</a:t>
            </a:r>
            <a:endParaRPr/>
          </a:p>
          <a:p>
            <a:pPr>
              <a:buSzPct val="38000"/>
              <a:buFont typeface="StarSymbol"/>
              <a:buChar char=""/>
            </a:pPr>
            <a:r>
              <a:rPr lang="en-US" sz="3800">
                <a:latin typeface="PT Sans"/>
              </a:rPr>
              <a:t>Capture travel time and effort instead of assuming great circle distances</a:t>
            </a:r>
            <a:endParaRPr/>
          </a:p>
          <a:p>
            <a:pPr>
              <a:buSzPct val="38000"/>
              <a:buFont typeface="StarSymbol"/>
              <a:buChar char=""/>
            </a:pPr>
            <a:endParaRPr/>
          </a:p>
          <a:p>
            <a:pPr>
              <a:buSzPct val="38000"/>
              <a:buFont typeface="StarSymbol"/>
              <a:buChar char=""/>
            </a:pPr>
            <a:endParaRPr/>
          </a:p>
          <a:p>
            <a:pPr>
              <a:buSzPct val="38000"/>
              <a:buFont typeface="StarSymbol"/>
              <a:buChar char=""/>
            </a:pPr>
            <a:endParaRPr/>
          </a:p>
          <a:p>
            <a:endParaRPr/>
          </a:p>
        </p:txBody>
      </p:sp>
      <p:pic>
        <p:nvPicPr>
          <p:cNvPr descr="" id="214" name=""/>
          <p:cNvPicPr/>
          <p:nvPr/>
        </p:nvPicPr>
        <p:blipFill>
          <a:blip r:embed="rId1"/>
          <a:stretch>
            <a:fillRect/>
          </a:stretch>
        </p:blipFill>
        <p:spPr>
          <a:xfrm>
            <a:off x="6498360" y="1364400"/>
            <a:ext cx="3377160" cy="6482880"/>
          </a:xfrm>
          <a:prstGeom prst="rect">
            <a:avLst/>
          </a:prstGeom>
        </p:spPr>
      </p:pic>
      <p:sp>
        <p:nvSpPr>
          <p:cNvPr id="215" name="TextShape 3"/>
          <p:cNvSpPr txBox="1"/>
          <p:nvPr/>
        </p:nvSpPr>
        <p:spPr>
          <a:xfrm>
            <a:off x="503640" y="13320"/>
            <a:ext cx="9068760" cy="1262520"/>
          </a:xfrm>
          <a:prstGeom prst="rect">
            <a:avLst/>
          </a:prstGeom>
        </p:spPr>
        <p:txBody>
          <a:bodyPr anchor="ctr" bIns="0" lIns="0" rIns="0" tIns="0" wrap="none"/>
          <a:p>
            <a:pPr algn="ctr"/>
            <a:r>
              <a:rPr lang="en-US">
                <a:solidFill>
                  <a:srgbClr val="7e0021"/>
                </a:solidFill>
              </a:rPr>
              <a:t>Movement models</a:t>
            </a:r>
            <a:endParaRPr/>
          </a:p>
        </p:txBody>
      </p:sp>
    </p:spTree>
  </p:cSld>
  <p:timing>
    <p:tnLst>
      <p:par>
        <p:cTn dur="indefinite" id="103" nodeType="tmRoot" restart="never">
          <p:childTnLst>
            <p:seq>
              <p:cTn id="104" nodeType="mainSeq">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TextShape 1"/>
          <p:cNvSpPr txBox="1"/>
          <p:nvPr/>
        </p:nvSpPr>
        <p:spPr>
          <a:xfrm>
            <a:off x="503640" y="301320"/>
            <a:ext cx="9068760" cy="1262520"/>
          </a:xfrm>
          <a:prstGeom prst="rect">
            <a:avLst/>
          </a:prstGeom>
        </p:spPr>
        <p:txBody>
          <a:bodyPr anchor="ctr" bIns="0" lIns="0" rIns="0" tIns="0" wrap="none"/>
          <a:p>
            <a:pPr algn="ctr"/>
            <a:endParaRPr/>
          </a:p>
        </p:txBody>
      </p:sp>
      <p:sp>
        <p:nvSpPr>
          <p:cNvPr id="217" name="TextShape 2"/>
          <p:cNvSpPr txBox="1"/>
          <p:nvPr/>
        </p:nvSpPr>
        <p:spPr>
          <a:xfrm>
            <a:off x="503640" y="1769400"/>
            <a:ext cx="9068760" cy="4385880"/>
          </a:xfrm>
          <a:prstGeom prst="rect">
            <a:avLst/>
          </a:prstGeom>
        </p:spPr>
        <p:txBody>
          <a:bodyPr bIns="0" lIns="0" rIns="0" tIns="0" wrap="none"/>
          <a:p>
            <a:endParaRPr/>
          </a:p>
        </p:txBody>
      </p:sp>
      <p:pic>
        <p:nvPicPr>
          <p:cNvPr descr="" id="218" name=""/>
          <p:cNvPicPr/>
          <p:nvPr/>
        </p:nvPicPr>
        <p:blipFill>
          <a:blip r:embed="rId1"/>
          <a:stretch>
            <a:fillRect/>
          </a:stretch>
        </p:blipFill>
        <p:spPr>
          <a:xfrm>
            <a:off x="-438840" y="914400"/>
            <a:ext cx="11137320" cy="7304040"/>
          </a:xfrm>
          <a:prstGeom prst="rect">
            <a:avLst/>
          </a:prstGeom>
        </p:spPr>
      </p:pic>
      <p:sp>
        <p:nvSpPr>
          <p:cNvPr id="219" name="TextShape 3"/>
          <p:cNvSpPr txBox="1"/>
          <p:nvPr/>
        </p:nvSpPr>
        <p:spPr>
          <a:xfrm>
            <a:off x="504000" y="13680"/>
            <a:ext cx="9068760" cy="1262520"/>
          </a:xfrm>
          <a:prstGeom prst="rect">
            <a:avLst/>
          </a:prstGeom>
        </p:spPr>
        <p:txBody>
          <a:bodyPr anchor="ctr" bIns="0" lIns="0" rIns="0" tIns="0" wrap="none"/>
          <a:p>
            <a:pPr algn="ctr"/>
            <a:r>
              <a:rPr lang="en-US">
                <a:solidFill>
                  <a:srgbClr val="7e0021"/>
                </a:solidFill>
              </a:rPr>
              <a:t>Circuit-based movement model</a:t>
            </a:r>
            <a:endParaRPr/>
          </a:p>
        </p:txBody>
      </p:sp>
    </p:spTree>
  </p:cSld>
  <p:timing>
    <p:tnLst>
      <p:par>
        <p:cTn dur="indefinite" id="105" nodeType="tmRoot" restart="never">
          <p:childTnLst>
            <p:seq>
              <p:cTn id="106" nodeType="mainSeq">
                <p:childTnLst/>
              </p:cTn>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0" name=""/>
          <p:cNvPicPr/>
          <p:nvPr/>
        </p:nvPicPr>
        <p:blipFill>
          <a:blip r:embed="rId1"/>
          <a:stretch>
            <a:fillRect/>
          </a:stretch>
        </p:blipFill>
        <p:spPr>
          <a:xfrm>
            <a:off x="0" y="188640"/>
            <a:ext cx="10076760" cy="7199280"/>
          </a:xfrm>
          <a:prstGeom prst="rect">
            <a:avLst/>
          </a:prstGeom>
        </p:spPr>
      </p:pic>
    </p:spTree>
  </p:cSld>
  <p:timing>
    <p:tnLst>
      <p:par>
        <p:cTn dur="indefinite" id="107" nodeType="tmRoot" restart="never">
          <p:childTnLst>
            <p:seq>
              <p:cTn id="108" nodeType="mainSeq">
                <p:childTnLst/>
              </p:cTn>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1" name=""/>
          <p:cNvPicPr/>
          <p:nvPr/>
        </p:nvPicPr>
        <p:blipFill>
          <a:blip r:embed="rId1"/>
          <a:stretch>
            <a:fillRect/>
          </a:stretch>
        </p:blipFill>
        <p:spPr>
          <a:xfrm>
            <a:off x="72360" y="91440"/>
            <a:ext cx="10076400" cy="7386840"/>
          </a:xfrm>
          <a:prstGeom prst="rect">
            <a:avLst/>
          </a:prstGeom>
        </p:spPr>
      </p:pic>
      <p:sp>
        <p:nvSpPr>
          <p:cNvPr id="222" name="TextShape 1"/>
          <p:cNvSpPr txBox="1"/>
          <p:nvPr/>
        </p:nvSpPr>
        <p:spPr>
          <a:xfrm>
            <a:off x="1605240" y="42480"/>
            <a:ext cx="7538760" cy="747360"/>
          </a:xfrm>
          <a:prstGeom prst="rect">
            <a:avLst/>
          </a:prstGeom>
        </p:spPr>
        <p:txBody>
          <a:bodyPr bIns="45000" lIns="90000" rIns="90000" tIns="45000" wrap="none"/>
          <a:p>
            <a:r>
              <a:rPr lang="en-US" sz="4000">
                <a:solidFill>
                  <a:srgbClr val="7e0021"/>
                </a:solidFill>
                <a:latin typeface="PT Sans"/>
              </a:rPr>
              <a:t>Shipping as a geographic network</a:t>
            </a:r>
            <a:endParaRPr/>
          </a:p>
        </p:txBody>
      </p:sp>
      <p:sp>
        <p:nvSpPr>
          <p:cNvPr id="223" name="TextShape 2"/>
          <p:cNvSpPr txBox="1"/>
          <p:nvPr/>
        </p:nvSpPr>
        <p:spPr>
          <a:xfrm>
            <a:off x="318960" y="2339640"/>
            <a:ext cx="3064320" cy="2232360"/>
          </a:xfrm>
          <a:prstGeom prst="rect">
            <a:avLst/>
          </a:prstGeom>
        </p:spPr>
        <p:txBody>
          <a:bodyPr bIns="45000" lIns="90000" rIns="90000" tIns="45000" wrap="none"/>
          <a:p>
            <a:r>
              <a:rPr lang="en-US" sz="2600">
                <a:solidFill>
                  <a:srgbClr val="0066cc"/>
                </a:solidFill>
                <a:latin typeface="PT Sans"/>
              </a:rPr>
              <a:t>Edges:</a:t>
            </a:r>
            <a:endParaRPr/>
          </a:p>
          <a:p>
            <a:r>
              <a:rPr lang="en-US" sz="2600">
                <a:latin typeface="PT Sans"/>
              </a:rPr>
              <a:t> </a:t>
            </a:r>
            <a:r>
              <a:rPr lang="en-US" sz="2600">
                <a:latin typeface="PT Sans"/>
              </a:rPr>
              <a:t>travel time</a:t>
            </a:r>
            <a:r>
              <a:rPr lang="en-US" sz="2600">
                <a:latin typeface="PT Sans"/>
              </a:rPr>
              <a:t>
</a:t>
            </a:r>
            <a:r>
              <a:rPr lang="en-US" sz="2600">
                <a:latin typeface="PT Sans"/>
              </a:rPr>
              <a:t> ships traversed</a:t>
            </a:r>
            <a:endParaRPr/>
          </a:p>
          <a:p>
            <a:r>
              <a:rPr lang="en-US" sz="2600">
                <a:latin typeface="PT Sans"/>
              </a:rPr>
              <a:t> </a:t>
            </a:r>
            <a:r>
              <a:rPr i="1" lang="en-US" sz="2600">
                <a:latin typeface="PT Sans"/>
              </a:rPr>
              <a:t>economic cost</a:t>
            </a:r>
            <a:r>
              <a:rPr lang="en-US" sz="2600">
                <a:latin typeface="PT Sans"/>
              </a:rPr>
              <a:t>
</a:t>
            </a:r>
            <a:r>
              <a:rPr lang="en-US" sz="2600">
                <a:latin typeface="PT Sans"/>
              </a:rPr>
              <a:t> </a:t>
            </a:r>
            <a:r>
              <a:rPr b="1" i="1" lang="en-US" sz="2600">
                <a:latin typeface="PT Sans"/>
              </a:rPr>
              <a:t>environmental cost? </a:t>
            </a:r>
            <a:endParaRPr/>
          </a:p>
        </p:txBody>
      </p:sp>
      <p:sp>
        <p:nvSpPr>
          <p:cNvPr id="224" name="TextShape 3"/>
          <p:cNvSpPr txBox="1"/>
          <p:nvPr/>
        </p:nvSpPr>
        <p:spPr>
          <a:xfrm>
            <a:off x="274320" y="5025240"/>
            <a:ext cx="3657600" cy="2395440"/>
          </a:xfrm>
          <a:prstGeom prst="rect">
            <a:avLst/>
          </a:prstGeom>
        </p:spPr>
        <p:txBody>
          <a:bodyPr bIns="45000" lIns="90000" rIns="90000" tIns="45000" wrap="none"/>
          <a:p>
            <a:r>
              <a:rPr lang="en-US" sz="2600">
                <a:solidFill>
                  <a:srgbClr val="0066cc"/>
                </a:solidFill>
                <a:latin typeface="PT Sans"/>
              </a:rPr>
              <a:t>With global routes:</a:t>
            </a:r>
            <a:endParaRPr/>
          </a:p>
          <a:p>
            <a:r>
              <a:rPr lang="en-US" sz="2600">
                <a:latin typeface="PT Sans"/>
              </a:rPr>
              <a:t>  </a:t>
            </a:r>
            <a:r>
              <a:rPr lang="en-US" sz="2600">
                <a:latin typeface="PT Sans"/>
              </a:rPr>
              <a:t>evaluate permutations</a:t>
            </a:r>
            <a:endParaRPr/>
          </a:p>
          <a:p>
            <a:r>
              <a:rPr lang="en-US" sz="1000">
                <a:latin typeface="PT Sans"/>
              </a:rPr>
              <a:t>   </a:t>
            </a:r>
            <a:r>
              <a:rPr lang="en-US" sz="2600">
                <a:latin typeface="PT Sans"/>
              </a:rPr>
              <a:t>
</a:t>
            </a:r>
            <a:r>
              <a:rPr lang="en-US" sz="2600">
                <a:latin typeface="PT Sans"/>
              </a:rPr>
              <a:t> </a:t>
            </a:r>
            <a:r>
              <a:rPr lang="en-US" sz="2600">
                <a:latin typeface="PT Sans"/>
              </a:rPr>
              <a:t>apply per-unit pricing</a:t>
            </a:r>
            <a:r>
              <a:rPr lang="en-US" sz="2600">
                <a:latin typeface="PT Sans"/>
              </a:rPr>
              <a:t>
</a:t>
            </a:r>
            <a:r>
              <a:rPr lang="en-US" sz="2600">
                <a:latin typeface="PT Sans"/>
              </a:rPr>
              <a:t>  based on ecological   </a:t>
            </a:r>
            <a:endParaRPr/>
          </a:p>
          <a:p>
            <a:r>
              <a:rPr lang="en-US" sz="2600">
                <a:latin typeface="PT Sans"/>
              </a:rPr>
              <a:t>  </a:t>
            </a:r>
            <a:r>
              <a:rPr lang="en-US" sz="2600">
                <a:latin typeface="PT Sans"/>
              </a:rPr>
              <a:t>knowledge </a:t>
            </a:r>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TextShape 1"/>
          <p:cNvSpPr txBox="1"/>
          <p:nvPr/>
        </p:nvSpPr>
        <p:spPr>
          <a:xfrm>
            <a:off x="503640" y="301320"/>
            <a:ext cx="9068760" cy="1262520"/>
          </a:xfrm>
          <a:prstGeom prst="rect">
            <a:avLst/>
          </a:prstGeom>
        </p:spPr>
        <p:txBody>
          <a:bodyPr anchor="ctr" bIns="0" lIns="0" rIns="0" tIns="0" wrap="none"/>
          <a:p>
            <a:pPr algn="ctr"/>
            <a:endParaRPr/>
          </a:p>
        </p:txBody>
      </p:sp>
      <p:pic>
        <p:nvPicPr>
          <p:cNvPr descr="" id="226" name=""/>
          <p:cNvPicPr/>
          <p:nvPr/>
        </p:nvPicPr>
        <p:blipFill>
          <a:blip r:embed="rId1"/>
          <a:stretch>
            <a:fillRect/>
          </a:stretch>
        </p:blipFill>
        <p:spPr>
          <a:xfrm>
            <a:off x="-4680" y="-45360"/>
            <a:ext cx="10143720" cy="7607520"/>
          </a:xfrm>
          <a:prstGeom prst="rect">
            <a:avLst/>
          </a:prstGeom>
        </p:spPr>
      </p:pic>
      <p:sp>
        <p:nvSpPr>
          <p:cNvPr id="227" name="TextShape 2"/>
          <p:cNvSpPr txBox="1"/>
          <p:nvPr/>
        </p:nvSpPr>
        <p:spPr>
          <a:xfrm>
            <a:off x="6285600" y="3211200"/>
            <a:ext cx="3635640" cy="5157720"/>
          </a:xfrm>
          <a:prstGeom prst="rect">
            <a:avLst/>
          </a:prstGeom>
        </p:spPr>
        <p:txBody>
          <a:bodyPr bIns="45000" lIns="90000" rIns="90000" tIns="45000" wrap="none"/>
          <a:p>
            <a:pPr algn="r"/>
            <a:r>
              <a:rPr b="1" lang="en-US" sz="5000">
                <a:solidFill>
                  <a:srgbClr val="ffffff"/>
                </a:solidFill>
                <a:latin typeface="PT Sans"/>
              </a:rPr>
              <a:t> </a:t>
            </a:r>
            <a:r>
              <a:rPr b="1" lang="en-US" sz="5000">
                <a:solidFill>
                  <a:srgbClr val="ffffff"/>
                </a:solidFill>
                <a:latin typeface="PT Sans"/>
              </a:rPr>
              <a:t>Thanks</a:t>
            </a:r>
            <a:endParaRPr/>
          </a:p>
          <a:p>
            <a:pPr algn="r">
              <a:lnSpc>
                <a:spcPts val="1067"/>
              </a:lnSpc>
            </a:pPr>
            <a:r>
              <a:rPr lang="en-US" sz="3000">
                <a:solidFill>
                  <a:srgbClr val="ffffff"/>
                </a:solidFill>
                <a:latin typeface="Puritan"/>
              </a:rPr>
              <a:t>NCEAS</a:t>
            </a:r>
            <a:r>
              <a:rPr lang="en-US" sz="3000">
                <a:solidFill>
                  <a:srgbClr val="ffffff"/>
                </a:solidFill>
                <a:latin typeface="Puritan"/>
              </a:rPr>
              <a:t>
</a:t>
            </a:r>
            <a:r>
              <a:rPr lang="en-US" sz="3000">
                <a:solidFill>
                  <a:srgbClr val="ffffff"/>
                </a:solidFill>
                <a:latin typeface="Puritan"/>
              </a:rPr>
              <a:t>The Gaines Lab</a:t>
            </a:r>
            <a:endParaRPr/>
          </a:p>
          <a:p>
            <a:pPr algn="r">
              <a:lnSpc>
                <a:spcPts val="1067"/>
              </a:lnSpc>
            </a:pPr>
            <a:r>
              <a:rPr lang="en-US" sz="2000">
                <a:solidFill>
                  <a:srgbClr val="ffffff"/>
                </a:solidFill>
                <a:latin typeface="Puritan"/>
              </a:rPr>
              <a:t>Jennifer Balch, Ben Best, </a:t>
            </a:r>
            <a:endParaRPr/>
          </a:p>
          <a:p>
            <a:pPr algn="r">
              <a:lnSpc>
                <a:spcPts val="1067"/>
              </a:lnSpc>
            </a:pPr>
            <a:r>
              <a:rPr lang="en-US" sz="2000">
                <a:solidFill>
                  <a:srgbClr val="ffffff"/>
                </a:solidFill>
                <a:latin typeface="Puritan"/>
              </a:rPr>
              <a:t>Ben Halpern, Carrie Kappel,</a:t>
            </a:r>
            <a:endParaRPr/>
          </a:p>
          <a:p>
            <a:pPr algn="r">
              <a:lnSpc>
                <a:spcPts val="1067"/>
              </a:lnSpc>
            </a:pPr>
            <a:r>
              <a:rPr lang="en-US" sz="2000">
                <a:solidFill>
                  <a:srgbClr val="ffffff"/>
                </a:solidFill>
                <a:latin typeface="Puritan"/>
              </a:rPr>
              <a:t>Steve Katz,  Megan McKenna,</a:t>
            </a:r>
            <a:r>
              <a:rPr lang="en-US" sz="2000">
                <a:solidFill>
                  <a:srgbClr val="ffffff"/>
                </a:solidFill>
                <a:latin typeface="Puritan"/>
              </a:rPr>
              <a:t>
</a:t>
            </a:r>
            <a:r>
              <a:rPr lang="en-US" sz="2000">
                <a:solidFill>
                  <a:srgbClr val="ffffff"/>
                </a:solidFill>
                <a:latin typeface="Puritan"/>
              </a:rPr>
              <a:t> Jessica Phillips, Jai Ranganathan,</a:t>
            </a:r>
            <a:r>
              <a:rPr lang="en-US" sz="2000">
                <a:solidFill>
                  <a:srgbClr val="ffffff"/>
                </a:solidFill>
                <a:latin typeface="Puritan"/>
              </a:rPr>
              <a:t>
</a:t>
            </a:r>
            <a:r>
              <a:rPr lang="en-US" sz="2000">
                <a:solidFill>
                  <a:srgbClr val="ffffff"/>
                </a:solidFill>
                <a:latin typeface="Puritan"/>
              </a:rPr>
              <a:t>Oliver Soong, Dawn Wright</a:t>
            </a:r>
            <a:endParaRPr/>
          </a:p>
        </p:txBody>
      </p:sp>
      <p:sp>
        <p:nvSpPr>
          <p:cNvPr id="228" name="TextShape 3"/>
          <p:cNvSpPr txBox="1"/>
          <p:nvPr/>
        </p:nvSpPr>
        <p:spPr>
          <a:xfrm>
            <a:off x="-7920" y="7261560"/>
            <a:ext cx="2623680" cy="289080"/>
          </a:xfrm>
          <a:prstGeom prst="rect">
            <a:avLst/>
          </a:prstGeom>
        </p:spPr>
        <p:txBody>
          <a:bodyPr bIns="45000" lIns="90000" rIns="90000" tIns="45000" wrap="none"/>
          <a:p>
            <a:r>
              <a:rPr lang="en-US" sz="1200">
                <a:solidFill>
                  <a:srgbClr val="ffffff"/>
                </a:solidFill>
                <a:latin typeface="PT Sans"/>
              </a:rPr>
              <a:t>Credit: Roger Freedman, UCSB</a:t>
            </a:r>
            <a:endParaRPr/>
          </a:p>
        </p:txBody>
      </p:sp>
    </p:spTree>
  </p:cSld>
  <p:timing>
    <p:tnLst>
      <p:par>
        <p:cTn dur="indefinite" id="109" nodeType="tmRoot" restart="never">
          <p:childTnLst>
            <p:seq>
              <p:cTn id="110" nodeType="mainSeq">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5" name=""/>
          <p:cNvPicPr/>
          <p:nvPr/>
        </p:nvPicPr>
        <p:blipFill>
          <a:blip r:embed="rId1"/>
          <a:stretch>
            <a:fillRect/>
          </a:stretch>
        </p:blipFill>
        <p:spPr>
          <a:xfrm>
            <a:off x="385560" y="3538080"/>
            <a:ext cx="3535560" cy="2651760"/>
          </a:xfrm>
          <a:prstGeom prst="rect">
            <a:avLst/>
          </a:prstGeom>
        </p:spPr>
      </p:pic>
      <p:sp>
        <p:nvSpPr>
          <p:cNvPr id="66" name="TextShape 1"/>
          <p:cNvSpPr txBox="1"/>
          <p:nvPr/>
        </p:nvSpPr>
        <p:spPr>
          <a:xfrm>
            <a:off x="182880" y="116640"/>
            <a:ext cx="9679680" cy="724680"/>
          </a:xfrm>
          <a:prstGeom prst="rect">
            <a:avLst/>
          </a:prstGeom>
        </p:spPr>
        <p:txBody>
          <a:bodyPr anchor="ctr" bIns="0" lIns="0" rIns="0" tIns="0" wrap="none"/>
          <a:p>
            <a:pPr algn="ctr"/>
            <a:r>
              <a:rPr lang="en-US" sz="4400">
                <a:solidFill>
                  <a:srgbClr val="7e0021"/>
                </a:solidFill>
              </a:rPr>
              <a:t>Ecological Effects</a:t>
            </a:r>
            <a:endParaRPr/>
          </a:p>
        </p:txBody>
      </p:sp>
      <p:sp>
        <p:nvSpPr>
          <p:cNvPr id="67" name="TextShape 2"/>
          <p:cNvSpPr txBox="1"/>
          <p:nvPr/>
        </p:nvSpPr>
        <p:spPr>
          <a:xfrm>
            <a:off x="444240" y="371520"/>
            <a:ext cx="9418320" cy="6329160"/>
          </a:xfrm>
          <a:prstGeom prst="rect">
            <a:avLst/>
          </a:prstGeom>
        </p:spPr>
        <p:txBody>
          <a:bodyPr bIns="45000" lIns="90000" rIns="90000" tIns="45000" wrap="none"/>
          <a:p>
            <a:pPr>
              <a:buSzPct val="45000"/>
              <a:buFont typeface="StarSymbol"/>
              <a:buChar char=""/>
            </a:pPr>
            <a:endParaRPr/>
          </a:p>
          <a:p>
            <a:pPr>
              <a:lnSpc>
                <a:spcPts val="1524"/>
              </a:lnSpc>
              <a:buSzPct val="45000"/>
              <a:buFont typeface="StarSymbol"/>
              <a:buChar char=""/>
            </a:pPr>
            <a:r>
              <a:rPr lang="en-US" sz="3000">
                <a:latin typeface="PT Sans"/>
              </a:rPr>
              <a:t> </a:t>
            </a:r>
            <a:r>
              <a:rPr lang="en-US" sz="3000">
                <a:latin typeface="PT Sans"/>
              </a:rPr>
              <a:t>Invasive Specie</a:t>
            </a:r>
            <a:r>
              <a:rPr lang="en-US" sz="3000">
                <a:latin typeface="PT Sans"/>
              </a:rPr>
              <a:t>s </a:t>
            </a:r>
            <a:r>
              <a:rPr lang="en-US" sz="2600">
                <a:solidFill>
                  <a:srgbClr val="0066cc"/>
                </a:solidFill>
                <a:latin typeface="Gill Sans MT"/>
              </a:rPr>
              <a:t>ballast water</a:t>
            </a:r>
            <a:endParaRPr/>
          </a:p>
          <a:p>
            <a:pPr>
              <a:lnSpc>
                <a:spcPts val="1524"/>
              </a:lnSpc>
              <a:buSzPct val="45000"/>
              <a:buFont typeface="StarSymbol"/>
              <a:buChar char=""/>
            </a:pPr>
            <a:r>
              <a:rPr lang="en-US" sz="3000">
                <a:latin typeface="PT Sans"/>
              </a:rPr>
              <a:t> </a:t>
            </a:r>
            <a:r>
              <a:rPr lang="en-US" sz="3000">
                <a:latin typeface="PT Sans"/>
              </a:rPr>
              <a:t>Emissions  </a:t>
            </a:r>
            <a:r>
              <a:rPr lang="en-US" sz="2600">
                <a:solidFill>
                  <a:srgbClr val="0066cc"/>
                </a:solidFill>
                <a:latin typeface="Gill Sans MT"/>
              </a:rPr>
              <a:t>5% global GHG, 25% NOx; 60,000 deaths yr</a:t>
            </a:r>
            <a:r>
              <a:rPr lang="en-US" sz="2600">
                <a:solidFill>
                  <a:srgbClr val="0066cc"/>
                </a:solidFill>
                <a:latin typeface="Gill Sans MT"/>
              </a:rPr>
              <a:t>-1</a:t>
            </a:r>
            <a:endParaRPr/>
          </a:p>
          <a:p>
            <a:pPr>
              <a:lnSpc>
                <a:spcPts val="1524"/>
              </a:lnSpc>
              <a:buSzPct val="45000"/>
              <a:buFont typeface="StarSymbol"/>
              <a:buChar char=""/>
            </a:pPr>
            <a:r>
              <a:rPr lang="en-US" sz="3000">
                <a:latin typeface="PT Sans"/>
              </a:rPr>
              <a:t> </a:t>
            </a:r>
            <a:r>
              <a:rPr lang="en-US" sz="3000">
                <a:latin typeface="PT Sans"/>
              </a:rPr>
              <a:t>Direct Pollution </a:t>
            </a:r>
            <a:r>
              <a:rPr lang="en-US" sz="2600">
                <a:solidFill>
                  <a:srgbClr val="0066cc"/>
                </a:solidFill>
                <a:latin typeface="Gill Sans MT"/>
              </a:rPr>
              <a:t>sewage, marine debris, gray water</a:t>
            </a:r>
            <a:r>
              <a:rPr lang="en-US" sz="3000">
                <a:latin typeface="PT Sans"/>
              </a:rPr>
              <a:t>
</a:t>
            </a:r>
            <a:endParaRPr/>
          </a:p>
          <a:p>
            <a:pPr>
              <a:buSzPct val="45000"/>
              <a:buFont typeface="StarSymbol"/>
              <a:buChar char=""/>
            </a:pPr>
            <a:endParaRPr/>
          </a:p>
          <a:p>
            <a:pPr>
              <a:buSzPct val="45000"/>
              <a:buFont typeface="StarSymbol"/>
              <a:buChar char=""/>
            </a:pPr>
            <a:r>
              <a:rPr lang="en-US" sz="4000">
                <a:latin typeface="PT Sans"/>
              </a:rPr>
              <a:t>
</a:t>
            </a:r>
            <a:r>
              <a:rPr lang="en-US" sz="4000">
                <a:latin typeface="PT Sans"/>
              </a:rPr>
              <a:t> </a:t>
            </a:r>
            <a:r>
              <a:rPr lang="en-US" sz="3000">
                <a:latin typeface="PT Sans"/>
              </a:rPr>
              <a:t>
</a:t>
            </a:r>
            <a:endParaRPr/>
          </a:p>
          <a:p>
            <a:pPr>
              <a:buSzPct val="45000"/>
              <a:buFont typeface="StarSymbol"/>
              <a:buChar char=""/>
            </a:pPr>
            <a:endParaRPr/>
          </a:p>
          <a:p>
            <a:pPr>
              <a:buSzPct val="45000"/>
              <a:buFont typeface="StarSymbol"/>
              <a:buChar char=""/>
            </a:pPr>
            <a:endParaRPr/>
          </a:p>
        </p:txBody>
      </p:sp>
      <p:sp>
        <p:nvSpPr>
          <p:cNvPr id="68" name="TextShape 3"/>
          <p:cNvSpPr txBox="1"/>
          <p:nvPr/>
        </p:nvSpPr>
        <p:spPr>
          <a:xfrm>
            <a:off x="3859920" y="3070440"/>
            <a:ext cx="3713040" cy="747720"/>
          </a:xfrm>
          <a:prstGeom prst="rect">
            <a:avLst/>
          </a:prstGeom>
        </p:spPr>
        <p:txBody>
          <a:bodyPr bIns="45000" lIns="90000" rIns="90000" tIns="45000" wrap="none"/>
          <a:p>
            <a:pPr>
              <a:buSzPct val="45000"/>
              <a:buFont typeface="StarSymbol"/>
              <a:buChar char=""/>
            </a:pPr>
            <a:r>
              <a:rPr b="1" lang="en-US" sz="2600">
                <a:latin typeface="PT Sans"/>
              </a:rPr>
              <a:t>Noise Pollution</a:t>
            </a:r>
            <a:endParaRPr/>
          </a:p>
        </p:txBody>
      </p:sp>
      <p:pic>
        <p:nvPicPr>
          <p:cNvPr descr="" id="69" name=""/>
          <p:cNvPicPr/>
          <p:nvPr/>
        </p:nvPicPr>
        <p:blipFill>
          <a:blip r:embed="rId2"/>
          <a:stretch>
            <a:fillRect/>
          </a:stretch>
        </p:blipFill>
        <p:spPr>
          <a:xfrm>
            <a:off x="4156560" y="3566160"/>
            <a:ext cx="2194560" cy="2867760"/>
          </a:xfrm>
          <a:prstGeom prst="rect">
            <a:avLst/>
          </a:prstGeom>
        </p:spPr>
      </p:pic>
      <p:sp>
        <p:nvSpPr>
          <p:cNvPr id="70" name="TextShape 4"/>
          <p:cNvSpPr txBox="1"/>
          <p:nvPr/>
        </p:nvSpPr>
        <p:spPr>
          <a:xfrm>
            <a:off x="105120" y="3034440"/>
            <a:ext cx="2954160" cy="747720"/>
          </a:xfrm>
          <a:prstGeom prst="rect">
            <a:avLst/>
          </a:prstGeom>
        </p:spPr>
        <p:txBody>
          <a:bodyPr bIns="45000" lIns="90000" rIns="90000" tIns="45000" wrap="none"/>
          <a:p>
            <a:pPr>
              <a:buSzPct val="45000"/>
              <a:buFont typeface="StarSymbol"/>
              <a:buChar char=""/>
            </a:pPr>
            <a:r>
              <a:rPr b="1" lang="en-US" sz="2600">
                <a:solidFill>
                  <a:srgbClr val="000000"/>
                </a:solidFill>
                <a:latin typeface="PT Sans"/>
              </a:rPr>
              <a:t>Ship Strikes</a:t>
            </a:r>
            <a:endParaRPr/>
          </a:p>
        </p:txBody>
      </p:sp>
      <p:pic>
        <p:nvPicPr>
          <p:cNvPr descr="" id="71" name=""/>
          <p:cNvPicPr/>
          <p:nvPr/>
        </p:nvPicPr>
        <p:blipFill>
          <a:blip r:embed="rId3"/>
          <a:stretch>
            <a:fillRect/>
          </a:stretch>
        </p:blipFill>
        <p:spPr>
          <a:xfrm>
            <a:off x="6663600" y="3563280"/>
            <a:ext cx="3009600" cy="2257200"/>
          </a:xfrm>
          <a:prstGeom prst="rect">
            <a:avLst/>
          </a:prstGeom>
        </p:spPr>
      </p:pic>
      <p:sp>
        <p:nvSpPr>
          <p:cNvPr id="72" name="TextShape 5"/>
          <p:cNvSpPr txBox="1"/>
          <p:nvPr/>
        </p:nvSpPr>
        <p:spPr>
          <a:xfrm>
            <a:off x="6537240" y="3088800"/>
            <a:ext cx="3155400" cy="519120"/>
          </a:xfrm>
          <a:prstGeom prst="rect">
            <a:avLst/>
          </a:prstGeom>
        </p:spPr>
        <p:txBody>
          <a:bodyPr bIns="45000" lIns="90000" rIns="90000" tIns="45000" wrap="none"/>
          <a:p>
            <a:pPr>
              <a:buSzPct val="45000"/>
              <a:buFont typeface="StarSymbol"/>
              <a:buChar char=""/>
            </a:pPr>
            <a:r>
              <a:rPr b="1" lang="en-US" sz="2600">
                <a:latin typeface="PT Sans"/>
              </a:rPr>
              <a:t>Ship Groundings</a:t>
            </a:r>
            <a:endParaRPr/>
          </a:p>
        </p:txBody>
      </p:sp>
      <p:sp>
        <p:nvSpPr>
          <p:cNvPr id="73" name="TextShape 6"/>
          <p:cNvSpPr txBox="1"/>
          <p:nvPr/>
        </p:nvSpPr>
        <p:spPr>
          <a:xfrm>
            <a:off x="349560" y="5985000"/>
            <a:ext cx="848160" cy="204840"/>
          </a:xfrm>
          <a:prstGeom prst="rect">
            <a:avLst/>
          </a:prstGeom>
        </p:spPr>
        <p:txBody>
          <a:bodyPr bIns="45000" lIns="90000" rIns="90000" tIns="45000" wrap="none"/>
          <a:p>
            <a:r>
              <a:rPr lang="en-US" sz="800">
                <a:solidFill>
                  <a:srgbClr val="ffffff"/>
                </a:solidFill>
              </a:rPr>
              <a:t>Maryland DNR</a:t>
            </a:r>
            <a:endParaRPr/>
          </a:p>
        </p:txBody>
      </p:sp>
      <p:sp>
        <p:nvSpPr>
          <p:cNvPr id="74" name="TextShape 7"/>
          <p:cNvSpPr txBox="1"/>
          <p:nvPr/>
        </p:nvSpPr>
        <p:spPr>
          <a:xfrm>
            <a:off x="6627600" y="5615640"/>
            <a:ext cx="766080" cy="204840"/>
          </a:xfrm>
          <a:prstGeom prst="rect">
            <a:avLst/>
          </a:prstGeom>
        </p:spPr>
        <p:txBody>
          <a:bodyPr bIns="45000" lIns="90000" rIns="90000" tIns="45000" wrap="none"/>
          <a:p>
            <a:r>
              <a:rPr lang="en-US" sz="800">
                <a:solidFill>
                  <a:srgbClr val="ffffff"/>
                </a:solidFill>
              </a:rPr>
              <a:t>Murray Ware</a:t>
            </a:r>
            <a:endParaRPr/>
          </a:p>
        </p:txBody>
      </p:sp>
    </p:spTree>
  </p:cSld>
  <p:timing>
    <p:tnLst>
      <p:par>
        <p:cTn dur="indefinite" id="11" nodeType="tmRoot" restart="never">
          <p:childTnLst>
            <p:seq>
              <p:cTn id="12" nodeType="mainSeq">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 name="TextShape 1"/>
          <p:cNvSpPr txBox="1"/>
          <p:nvPr/>
        </p:nvSpPr>
        <p:spPr>
          <a:xfrm>
            <a:off x="503640" y="301320"/>
            <a:ext cx="9068760" cy="1262520"/>
          </a:xfrm>
          <a:prstGeom prst="rect">
            <a:avLst/>
          </a:prstGeom>
        </p:spPr>
        <p:txBody>
          <a:bodyPr anchor="ctr" bIns="0" lIns="0" rIns="0" tIns="0" wrap="none"/>
          <a:p>
            <a:pPr algn="ctr"/>
            <a:endParaRPr/>
          </a:p>
        </p:txBody>
      </p:sp>
      <p:sp>
        <p:nvSpPr>
          <p:cNvPr id="76" name="TextShape 2"/>
          <p:cNvSpPr txBox="1"/>
          <p:nvPr/>
        </p:nvSpPr>
        <p:spPr>
          <a:xfrm>
            <a:off x="503640" y="1769400"/>
            <a:ext cx="9068760" cy="4385880"/>
          </a:xfrm>
          <a:prstGeom prst="rect">
            <a:avLst/>
          </a:prstGeom>
        </p:spPr>
        <p:txBody>
          <a:bodyPr bIns="0" lIns="0" rIns="0" tIns="0" wrap="none"/>
          <a:p>
            <a:endParaRPr/>
          </a:p>
        </p:txBody>
      </p:sp>
      <p:pic>
        <p:nvPicPr>
          <p:cNvPr descr="" id="77" name=""/>
          <p:cNvPicPr/>
          <p:nvPr/>
        </p:nvPicPr>
        <p:blipFill>
          <a:blip r:embed="rId1"/>
          <a:stretch>
            <a:fillRect/>
          </a:stretch>
        </p:blipFill>
        <p:spPr>
          <a:xfrm>
            <a:off x="1463040" y="210600"/>
            <a:ext cx="6675120" cy="7103520"/>
          </a:xfrm>
          <a:prstGeom prst="rect">
            <a:avLst/>
          </a:prstGeom>
        </p:spPr>
      </p:pic>
      <p:sp>
        <p:nvSpPr>
          <p:cNvPr id="78" name="TextShape 3"/>
          <p:cNvSpPr txBox="1"/>
          <p:nvPr/>
        </p:nvSpPr>
        <p:spPr>
          <a:xfrm>
            <a:off x="6583680" y="6796440"/>
            <a:ext cx="3282120" cy="518760"/>
          </a:xfrm>
          <a:prstGeom prst="rect">
            <a:avLst/>
          </a:prstGeom>
        </p:spPr>
        <p:txBody>
          <a:bodyPr bIns="45000" lIns="90000" rIns="90000" tIns="45000" wrap="none"/>
          <a:p>
            <a:r>
              <a:rPr lang="en-US" sz="2600">
                <a:latin typeface="PT Sans"/>
              </a:rPr>
              <a:t>Lubchenco et al, 2010</a:t>
            </a:r>
            <a:endParaRPr/>
          </a:p>
        </p:txBody>
      </p:sp>
    </p:spTree>
  </p:cSld>
  <p:timing>
    <p:tnLst>
      <p:par>
        <p:cTn dur="indefinite" id="13" nodeType="tmRoot" restart="never">
          <p:childTnLst>
            <p:seq>
              <p:cTn id="14" nodeType="mainSeq">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 name="TextShape 1"/>
          <p:cNvSpPr txBox="1"/>
          <p:nvPr/>
        </p:nvSpPr>
        <p:spPr>
          <a:xfrm>
            <a:off x="441000" y="-70920"/>
            <a:ext cx="9068760" cy="1262520"/>
          </a:xfrm>
          <a:prstGeom prst="rect">
            <a:avLst/>
          </a:prstGeom>
        </p:spPr>
        <p:txBody>
          <a:bodyPr anchor="ctr" bIns="0" lIns="0" rIns="0" tIns="0" wrap="none"/>
          <a:p>
            <a:pPr algn="ctr"/>
            <a:r>
              <a:rPr lang="en-US">
                <a:solidFill>
                  <a:srgbClr val="800000"/>
                </a:solidFill>
              </a:rPr>
              <a:t>Data Fusion Workflow</a:t>
            </a:r>
            <a:endParaRPr/>
          </a:p>
        </p:txBody>
      </p:sp>
      <p:pic>
        <p:nvPicPr>
          <p:cNvPr descr="" id="80" name=""/>
          <p:cNvPicPr/>
          <p:nvPr/>
        </p:nvPicPr>
        <p:blipFill>
          <a:blip r:embed="rId1"/>
          <a:stretch>
            <a:fillRect/>
          </a:stretch>
        </p:blipFill>
        <p:spPr>
          <a:xfrm>
            <a:off x="203760" y="722160"/>
            <a:ext cx="9599760" cy="6787080"/>
          </a:xfrm>
          <a:prstGeom prst="rect">
            <a:avLst/>
          </a:prstGeom>
        </p:spPr>
      </p:pic>
    </p:spTree>
  </p:cSld>
  <p:timing>
    <p:tnLst>
      <p:par>
        <p:cTn dur="indefinite" id="15" nodeType="tmRoot" restart="never">
          <p:childTnLst>
            <p:seq>
              <p:cTn id="16" nodeType="mainSeq">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 name="TextShape 1"/>
          <p:cNvSpPr txBox="1"/>
          <p:nvPr/>
        </p:nvSpPr>
        <p:spPr>
          <a:xfrm>
            <a:off x="441000" y="-70920"/>
            <a:ext cx="9068760" cy="1262520"/>
          </a:xfrm>
          <a:prstGeom prst="rect">
            <a:avLst/>
          </a:prstGeom>
        </p:spPr>
        <p:txBody>
          <a:bodyPr anchor="ctr" bIns="0" lIns="0" rIns="0" tIns="0" wrap="none"/>
          <a:p>
            <a:pPr algn="ctr"/>
            <a:r>
              <a:rPr lang="en-US">
                <a:solidFill>
                  <a:srgbClr val="800000"/>
                </a:solidFill>
              </a:rPr>
              <a:t>Data Fusion Workflow</a:t>
            </a:r>
            <a:endParaRPr/>
          </a:p>
        </p:txBody>
      </p:sp>
      <p:sp>
        <p:nvSpPr>
          <p:cNvPr id="82" name="CustomShape 2"/>
          <p:cNvSpPr/>
          <p:nvPr/>
        </p:nvSpPr>
        <p:spPr>
          <a:xfrm>
            <a:off x="1371600" y="1011600"/>
            <a:ext cx="3657600" cy="598320"/>
          </a:xfrm>
          <a:prstGeom prst="rect">
            <a:avLst/>
          </a:prstGeom>
          <a:solidFill>
            <a:srgbClr val="ffcc99"/>
          </a:solidFill>
          <a:ln>
            <a:solidFill>
              <a:srgbClr val="e6e6ff"/>
            </a:solidFill>
          </a:ln>
        </p:spPr>
      </p:sp>
      <p:pic>
        <p:nvPicPr>
          <p:cNvPr descr="" id="83" name=""/>
          <p:cNvPicPr/>
          <p:nvPr/>
        </p:nvPicPr>
        <p:blipFill>
          <a:blip r:embed="rId1"/>
          <a:stretch>
            <a:fillRect/>
          </a:stretch>
        </p:blipFill>
        <p:spPr>
          <a:xfrm>
            <a:off x="203760" y="722160"/>
            <a:ext cx="9599760" cy="6787080"/>
          </a:xfrm>
          <a:prstGeom prst="rect">
            <a:avLst/>
          </a:prstGeom>
        </p:spPr>
      </p:pic>
    </p:spTree>
  </p:cSld>
  <p:timing>
    <p:tnLst>
      <p:par>
        <p:cTn dur="indefinite" id="17" nodeType="tmRoot" restart="never">
          <p:childTnLst>
            <p:seq>
              <p:cTn id="18" nodeType="mainSeq">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